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8B2221-97E7-4BF2-9435-FF14F329F501}">
          <p14:sldIdLst>
            <p14:sldId id="256"/>
            <p14:sldId id="257"/>
            <p14:sldId id="258"/>
            <p14:sldId id="259"/>
            <p14:sldId id="260"/>
            <p14:sldId id="261"/>
            <p14:sldId id="262"/>
            <p14:sldId id="263"/>
            <p14:sldId id="264"/>
            <p14:sldId id="265"/>
            <p14:sldId id="266"/>
            <p14:sldId id="267"/>
            <p14:sldId id="268"/>
            <p14:sldId id="269"/>
            <p14:sldId id="270"/>
          </p14:sldIdLst>
        </p14:section>
        <p14:section name="ROW_NUMBER&amp;RANK" id="{9BBBA3E1-6D72-40C9-9686-E613CB39A672}">
          <p14:sldIdLst>
            <p14:sldId id="271"/>
            <p14:sldId id="272"/>
            <p14:sldId id="273"/>
            <p14:sldId id="274"/>
            <p14:sldId id="275"/>
            <p14:sldId id="276"/>
            <p14:sldId id="277"/>
            <p14:sldId id="278"/>
          </p14:sldIdLst>
        </p14:section>
        <p14:section name="Aggregates In Window Functions" id="{529D1EA6-E2C9-478D-BE66-EBB665D52C30}">
          <p14:sldIdLst>
            <p14:sldId id="279"/>
            <p14:sldId id="280"/>
            <p14:sldId id="281"/>
            <p14:sldId id="282"/>
            <p14:sldId id="283"/>
            <p14:sldId id="284"/>
            <p14:sldId id="285"/>
            <p14:sldId id="286"/>
            <p14:sldId id="287"/>
            <p14:sldId id="288"/>
          </p14:sldIdLst>
        </p14:section>
        <p14:section name="Lag &amp; Lead" id="{76717643-6020-4364-B789-DC6F33D4694A}">
          <p14:sldIdLst>
            <p14:sldId id="289"/>
            <p14:sldId id="290"/>
            <p14:sldId id="291"/>
            <p14:sldId id="292"/>
            <p14:sldId id="293"/>
            <p14:sldId id="294"/>
            <p14:sldId id="295"/>
          </p14:sldIdLst>
        </p14:section>
        <p14:section name="Percentiles" id="{DBD64ACB-A710-45CE-8E62-2012154BDBAE}">
          <p14:sldIdLst>
            <p14:sldId id="296"/>
            <p14:sldId id="297"/>
            <p14:sldId id="298"/>
            <p14:sldId id="299"/>
            <p14:sldId id="300"/>
            <p14:sldId id="301"/>
            <p14:sldId id="302"/>
            <p14:sldId id="30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32" autoAdjust="0"/>
  </p:normalViewPr>
  <p:slideViewPr>
    <p:cSldViewPr snapToGrid="0">
      <p:cViewPr>
        <p:scale>
          <a:sx n="75" d="100"/>
          <a:sy n="75" d="100"/>
        </p:scale>
        <p:origin x="94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7961C-071C-4544-A405-F37732BE67C0}" type="datetimeFigureOut">
              <a:rPr lang="en-US" smtClean="0"/>
              <a:t>7/11/2020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5846A-BB27-4652-838B-407324C7BEF5}" type="slidenum">
              <a:rPr lang="en-US" smtClean="0"/>
              <a:t>‹#›</a:t>
            </a:fld>
            <a:endParaRPr lang="en-US"/>
          </a:p>
        </p:txBody>
      </p:sp>
    </p:spTree>
    <p:extLst>
      <p:ext uri="{BB962C8B-B14F-4D97-AF65-F5344CB8AC3E}">
        <p14:creationId xmlns:p14="http://schemas.microsoft.com/office/powerpoint/2010/main" val="4264334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ostgresql.org/docs/9.1/tutorial-window.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ostgresql.org/docs/current/functions-window.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ackoverflow.com/questions/41364665/analytic-count-over-partition-with-and-without-order-by-claus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https://www.postgresql.org/docs/9.1/tutorial-window.html</a:t>
            </a:r>
            <a:endParaRPr lang="en-US" dirty="0"/>
          </a:p>
        </p:txBody>
      </p:sp>
      <p:sp>
        <p:nvSpPr>
          <p:cNvPr id="4" name="Slide Number Placeholder 3"/>
          <p:cNvSpPr>
            <a:spLocks noGrp="1"/>
          </p:cNvSpPr>
          <p:nvPr>
            <p:ph type="sldNum" sz="quarter" idx="5"/>
          </p:nvPr>
        </p:nvSpPr>
        <p:spPr/>
        <p:txBody>
          <a:bodyPr/>
          <a:lstStyle/>
          <a:p>
            <a:fld id="{01F5846A-BB27-4652-838B-407324C7BEF5}" type="slidenum">
              <a:rPr lang="en-US" smtClean="0"/>
              <a:t>3</a:t>
            </a:fld>
            <a:endParaRPr lang="en-US"/>
          </a:p>
        </p:txBody>
      </p:sp>
    </p:spTree>
    <p:extLst>
      <p:ext uri="{BB962C8B-B14F-4D97-AF65-F5344CB8AC3E}">
        <p14:creationId xmlns:p14="http://schemas.microsoft.com/office/powerpoint/2010/main" val="3303441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NTILE POSTGRESQL documentation </a:t>
            </a:r>
          </a:p>
          <a:p>
            <a:r>
              <a:rPr lang="en-US" dirty="0">
                <a:hlinkClick r:id="rId3"/>
              </a:rPr>
              <a:t>https://www.postgresql.org/docs/current/functions-window.html</a:t>
            </a:r>
            <a:endParaRPr lang="en-US" dirty="0"/>
          </a:p>
        </p:txBody>
      </p:sp>
      <p:sp>
        <p:nvSpPr>
          <p:cNvPr id="4" name="Slide Number Placeholder 3"/>
          <p:cNvSpPr>
            <a:spLocks noGrp="1"/>
          </p:cNvSpPr>
          <p:nvPr>
            <p:ph type="sldNum" sz="quarter" idx="5"/>
          </p:nvPr>
        </p:nvSpPr>
        <p:spPr/>
        <p:txBody>
          <a:bodyPr/>
          <a:lstStyle/>
          <a:p>
            <a:fld id="{01F5846A-BB27-4652-838B-407324C7BEF5}" type="slidenum">
              <a:rPr lang="en-US" smtClean="0"/>
              <a:t>41</a:t>
            </a:fld>
            <a:endParaRPr lang="en-US"/>
          </a:p>
        </p:txBody>
      </p:sp>
    </p:spTree>
    <p:extLst>
      <p:ext uri="{BB962C8B-B14F-4D97-AF65-F5344CB8AC3E}">
        <p14:creationId xmlns:p14="http://schemas.microsoft.com/office/powerpoint/2010/main" val="146560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this example we are using </a:t>
            </a:r>
            <a:r>
              <a:rPr lang="en-US" dirty="0" err="1"/>
              <a:t>standard_qty</a:t>
            </a:r>
            <a:r>
              <a:rPr lang="en-US" dirty="0"/>
              <a:t> for developing the quartiles, quintile s7 percentiles. </a:t>
            </a:r>
          </a:p>
          <a:p>
            <a:r>
              <a:rPr lang="en-US" dirty="0"/>
              <a:t>For each row, NTILE function will look at the value of </a:t>
            </a:r>
            <a:r>
              <a:rPr lang="en-US" dirty="0" err="1"/>
              <a:t>standard_qty</a:t>
            </a:r>
            <a:r>
              <a:rPr lang="en-US" dirty="0"/>
              <a:t>, compare its value to all the values of </a:t>
            </a:r>
            <a:r>
              <a:rPr lang="en-US" dirty="0" err="1"/>
              <a:t>standard_qty</a:t>
            </a:r>
            <a:r>
              <a:rPr lang="en-US" dirty="0"/>
              <a:t> in the window &amp; than print the division (quartile, quintile or percentile) in which the row falls. </a:t>
            </a:r>
          </a:p>
          <a:p>
            <a:r>
              <a:rPr lang="en-US" dirty="0"/>
              <a:t>For example, the row with 3892 falls in the quartile 4, percentile 100 </a:t>
            </a:r>
          </a:p>
          <a:p>
            <a:r>
              <a:rPr lang="en-US" dirty="0"/>
              <a:t>The highest value will fall in the 4</a:t>
            </a:r>
            <a:r>
              <a:rPr lang="en-US" baseline="30000" dirty="0"/>
              <a:t>th</a:t>
            </a:r>
            <a:r>
              <a:rPr lang="en-US" dirty="0"/>
              <a:t> quartile. </a:t>
            </a:r>
          </a:p>
          <a:p>
            <a:r>
              <a:rPr lang="en-US" dirty="0"/>
              <a:t>A standard qty value of 0 may </a:t>
            </a:r>
            <a:r>
              <a:rPr lang="en-US" dirty="0" err="1"/>
              <a:t>fal</a:t>
            </a:r>
            <a:r>
              <a:rPr lang="en-US" dirty="0"/>
              <a:t> in the first quartile </a:t>
            </a:r>
          </a:p>
        </p:txBody>
      </p:sp>
      <p:sp>
        <p:nvSpPr>
          <p:cNvPr id="4" name="Slide Number Placeholder 3"/>
          <p:cNvSpPr>
            <a:spLocks noGrp="1"/>
          </p:cNvSpPr>
          <p:nvPr>
            <p:ph type="sldNum" sz="quarter" idx="5"/>
          </p:nvPr>
        </p:nvSpPr>
        <p:spPr/>
        <p:txBody>
          <a:bodyPr/>
          <a:lstStyle/>
          <a:p>
            <a:fld id="{01F5846A-BB27-4652-838B-407324C7BEF5}" type="slidenum">
              <a:rPr lang="en-US" smtClean="0"/>
              <a:t>44</a:t>
            </a:fld>
            <a:endParaRPr lang="en-US"/>
          </a:p>
        </p:txBody>
      </p:sp>
    </p:spTree>
    <p:extLst>
      <p:ext uri="{BB962C8B-B14F-4D97-AF65-F5344CB8AC3E}">
        <p14:creationId xmlns:p14="http://schemas.microsoft.com/office/powerpoint/2010/main" val="3166139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5846A-BB27-4652-838B-407324C7BEF5}" type="slidenum">
              <a:rPr lang="en-US" smtClean="0"/>
              <a:t>9</a:t>
            </a:fld>
            <a:endParaRPr lang="en-US"/>
          </a:p>
        </p:txBody>
      </p:sp>
    </p:spTree>
    <p:extLst>
      <p:ext uri="{BB962C8B-B14F-4D97-AF65-F5344CB8AC3E}">
        <p14:creationId xmlns:p14="http://schemas.microsoft.com/office/powerpoint/2010/main" val="165029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 by &amp; partition creates the window. Here though we have created yearly partition but if we don’t use order by than it will give one sum for the whole year. </a:t>
            </a:r>
          </a:p>
        </p:txBody>
      </p:sp>
      <p:sp>
        <p:nvSpPr>
          <p:cNvPr id="4" name="Slide Number Placeholder 3"/>
          <p:cNvSpPr>
            <a:spLocks noGrp="1"/>
          </p:cNvSpPr>
          <p:nvPr>
            <p:ph type="sldNum" sz="quarter" idx="5"/>
          </p:nvPr>
        </p:nvSpPr>
        <p:spPr/>
        <p:txBody>
          <a:bodyPr/>
          <a:lstStyle/>
          <a:p>
            <a:fld id="{01F5846A-BB27-4652-838B-407324C7BEF5}" type="slidenum">
              <a:rPr lang="en-US" smtClean="0"/>
              <a:t>14</a:t>
            </a:fld>
            <a:endParaRPr lang="en-US"/>
          </a:p>
        </p:txBody>
      </p:sp>
    </p:spTree>
    <p:extLst>
      <p:ext uri="{BB962C8B-B14F-4D97-AF65-F5344CB8AC3E}">
        <p14:creationId xmlns:p14="http://schemas.microsoft.com/office/powerpoint/2010/main" val="1347099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5846A-BB27-4652-838B-407324C7BEF5}" type="slidenum">
              <a:rPr lang="en-US" smtClean="0"/>
              <a:t>21</a:t>
            </a:fld>
            <a:endParaRPr lang="en-US"/>
          </a:p>
        </p:txBody>
      </p:sp>
    </p:spTree>
    <p:extLst>
      <p:ext uri="{BB962C8B-B14F-4D97-AF65-F5344CB8AC3E}">
        <p14:creationId xmlns:p14="http://schemas.microsoft.com/office/powerpoint/2010/main" val="701304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https://stackoverflow.com/questions/41364665/analytic-count-over-partition-with-and-without-order-by-clause</a:t>
            </a:r>
            <a:endParaRPr lang="en-US" dirty="0"/>
          </a:p>
        </p:txBody>
      </p:sp>
      <p:sp>
        <p:nvSpPr>
          <p:cNvPr id="4" name="Slide Number Placeholder 3"/>
          <p:cNvSpPr>
            <a:spLocks noGrp="1"/>
          </p:cNvSpPr>
          <p:nvPr>
            <p:ph type="sldNum" sz="quarter" idx="5"/>
          </p:nvPr>
        </p:nvSpPr>
        <p:spPr/>
        <p:txBody>
          <a:bodyPr/>
          <a:lstStyle/>
          <a:p>
            <a:fld id="{01F5846A-BB27-4652-838B-407324C7BEF5}" type="slidenum">
              <a:rPr lang="en-US" smtClean="0"/>
              <a:t>29</a:t>
            </a:fld>
            <a:endParaRPr lang="en-US"/>
          </a:p>
        </p:txBody>
      </p:sp>
    </p:spTree>
    <p:extLst>
      <p:ext uri="{BB962C8B-B14F-4D97-AF65-F5344CB8AC3E}">
        <p14:creationId xmlns:p14="http://schemas.microsoft.com/office/powerpoint/2010/main" val="2794401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result but easier to read the query. </a:t>
            </a:r>
          </a:p>
        </p:txBody>
      </p:sp>
      <p:sp>
        <p:nvSpPr>
          <p:cNvPr id="4" name="Slide Number Placeholder 3"/>
          <p:cNvSpPr>
            <a:spLocks noGrp="1"/>
          </p:cNvSpPr>
          <p:nvPr>
            <p:ph type="sldNum" sz="quarter" idx="5"/>
          </p:nvPr>
        </p:nvSpPr>
        <p:spPr/>
        <p:txBody>
          <a:bodyPr/>
          <a:lstStyle/>
          <a:p>
            <a:fld id="{01F5846A-BB27-4652-838B-407324C7BEF5}" type="slidenum">
              <a:rPr lang="en-US" smtClean="0"/>
              <a:t>32</a:t>
            </a:fld>
            <a:endParaRPr lang="en-US"/>
          </a:p>
        </p:txBody>
      </p:sp>
    </p:spTree>
    <p:extLst>
      <p:ext uri="{BB962C8B-B14F-4D97-AF65-F5344CB8AC3E}">
        <p14:creationId xmlns:p14="http://schemas.microsoft.com/office/powerpoint/2010/main" val="4277158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5846A-BB27-4652-838B-407324C7BEF5}" type="slidenum">
              <a:rPr lang="en-US" smtClean="0"/>
              <a:t>34</a:t>
            </a:fld>
            <a:endParaRPr lang="en-US"/>
          </a:p>
        </p:txBody>
      </p:sp>
    </p:spTree>
    <p:extLst>
      <p:ext uri="{BB962C8B-B14F-4D97-AF65-F5344CB8AC3E}">
        <p14:creationId xmlns:p14="http://schemas.microsoft.com/office/powerpoint/2010/main" val="261656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Lag for the first row is null since there is no previous row to the first row. Lag for the 2</a:t>
            </a:r>
            <a:r>
              <a:rPr lang="en-US" baseline="30000" dirty="0"/>
              <a:t>nd</a:t>
            </a:r>
            <a:r>
              <a:rPr lang="en-US" dirty="0"/>
              <a:t> row is the value of standard sum for the first row. </a:t>
            </a:r>
          </a:p>
          <a:p>
            <a:r>
              <a:rPr lang="en-US" dirty="0"/>
              <a:t>2- The column which we selected here is standard sum  column to find the lag, this is passed as a parameter to LAG. </a:t>
            </a:r>
          </a:p>
          <a:p>
            <a:r>
              <a:rPr lang="en-US" dirty="0"/>
              <a:t>3- Lead column goes in the opposite direction, this can be specially useful when calculating different between the two rows. </a:t>
            </a:r>
          </a:p>
          <a:p>
            <a:r>
              <a:rPr lang="en-US" dirty="0"/>
              <a:t>4- We see here that the lead column has 79 for the first row. </a:t>
            </a:r>
          </a:p>
        </p:txBody>
      </p:sp>
      <p:sp>
        <p:nvSpPr>
          <p:cNvPr id="4" name="Slide Number Placeholder 3"/>
          <p:cNvSpPr>
            <a:spLocks noGrp="1"/>
          </p:cNvSpPr>
          <p:nvPr>
            <p:ph type="sldNum" sz="quarter" idx="5"/>
          </p:nvPr>
        </p:nvSpPr>
        <p:spPr/>
        <p:txBody>
          <a:bodyPr/>
          <a:lstStyle/>
          <a:p>
            <a:fld id="{01F5846A-BB27-4652-838B-407324C7BEF5}" type="slidenum">
              <a:rPr lang="en-US" smtClean="0"/>
              <a:t>35</a:t>
            </a:fld>
            <a:endParaRPr lang="en-US"/>
          </a:p>
        </p:txBody>
      </p:sp>
    </p:spTree>
    <p:extLst>
      <p:ext uri="{BB962C8B-B14F-4D97-AF65-F5344CB8AC3E}">
        <p14:creationId xmlns:p14="http://schemas.microsoft.com/office/powerpoint/2010/main" val="2973642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Lag difference is simply subtracting the current row – lag . Here lag is the value of the prior row. </a:t>
            </a:r>
          </a:p>
        </p:txBody>
      </p:sp>
      <p:sp>
        <p:nvSpPr>
          <p:cNvPr id="4" name="Slide Number Placeholder 3"/>
          <p:cNvSpPr>
            <a:spLocks noGrp="1"/>
          </p:cNvSpPr>
          <p:nvPr>
            <p:ph type="sldNum" sz="quarter" idx="5"/>
          </p:nvPr>
        </p:nvSpPr>
        <p:spPr/>
        <p:txBody>
          <a:bodyPr/>
          <a:lstStyle/>
          <a:p>
            <a:fld id="{01F5846A-BB27-4652-838B-407324C7BEF5}" type="slidenum">
              <a:rPr lang="en-US" smtClean="0"/>
              <a:t>36</a:t>
            </a:fld>
            <a:endParaRPr lang="en-US"/>
          </a:p>
        </p:txBody>
      </p:sp>
    </p:spTree>
    <p:extLst>
      <p:ext uri="{BB962C8B-B14F-4D97-AF65-F5344CB8AC3E}">
        <p14:creationId xmlns:p14="http://schemas.microsoft.com/office/powerpoint/2010/main" val="2967822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14C16-2075-46EB-84EF-2E3615F946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C183B5-DC88-46D2-87EC-D60246B929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CACD28-1670-4AD3-90B0-E05652DEE06D}"/>
              </a:ext>
            </a:extLst>
          </p:cNvPr>
          <p:cNvSpPr>
            <a:spLocks noGrp="1"/>
          </p:cNvSpPr>
          <p:nvPr>
            <p:ph type="dt" sz="half" idx="10"/>
          </p:nvPr>
        </p:nvSpPr>
        <p:spPr/>
        <p:txBody>
          <a:bodyPr/>
          <a:lstStyle/>
          <a:p>
            <a:fld id="{93028B67-D597-4229-B5B0-D9A91EEF0F2B}" type="datetimeFigureOut">
              <a:rPr lang="en-US" smtClean="0"/>
              <a:t>7/11/2020</a:t>
            </a:fld>
            <a:endParaRPr lang="en-US"/>
          </a:p>
        </p:txBody>
      </p:sp>
      <p:sp>
        <p:nvSpPr>
          <p:cNvPr id="5" name="Footer Placeholder 4">
            <a:extLst>
              <a:ext uri="{FF2B5EF4-FFF2-40B4-BE49-F238E27FC236}">
                <a16:creationId xmlns:a16="http://schemas.microsoft.com/office/drawing/2014/main" id="{7525590D-D3BC-4006-A3BD-0E3468EC7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B0D51-AEEF-4337-A774-75A1286D8063}"/>
              </a:ext>
            </a:extLst>
          </p:cNvPr>
          <p:cNvSpPr>
            <a:spLocks noGrp="1"/>
          </p:cNvSpPr>
          <p:nvPr>
            <p:ph type="sldNum" sz="quarter" idx="12"/>
          </p:nvPr>
        </p:nvSpPr>
        <p:spPr/>
        <p:txBody>
          <a:bodyPr/>
          <a:lstStyle/>
          <a:p>
            <a:fld id="{AD4B09B2-DBE1-4D70-8E1C-447867F7B72E}" type="slidenum">
              <a:rPr lang="en-US" smtClean="0"/>
              <a:t>‹#›</a:t>
            </a:fld>
            <a:endParaRPr lang="en-US"/>
          </a:p>
        </p:txBody>
      </p:sp>
    </p:spTree>
    <p:extLst>
      <p:ext uri="{BB962C8B-B14F-4D97-AF65-F5344CB8AC3E}">
        <p14:creationId xmlns:p14="http://schemas.microsoft.com/office/powerpoint/2010/main" val="2980506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DA650-7DD9-4F5C-AEEC-EB23D6A848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7D77DD-E6C2-4A70-86AF-5687848D86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EBBD1-F623-43EE-A6E2-FAB962EED2F5}"/>
              </a:ext>
            </a:extLst>
          </p:cNvPr>
          <p:cNvSpPr>
            <a:spLocks noGrp="1"/>
          </p:cNvSpPr>
          <p:nvPr>
            <p:ph type="dt" sz="half" idx="10"/>
          </p:nvPr>
        </p:nvSpPr>
        <p:spPr/>
        <p:txBody>
          <a:bodyPr/>
          <a:lstStyle/>
          <a:p>
            <a:fld id="{93028B67-D597-4229-B5B0-D9A91EEF0F2B}" type="datetimeFigureOut">
              <a:rPr lang="en-US" smtClean="0"/>
              <a:t>7/11/2020</a:t>
            </a:fld>
            <a:endParaRPr lang="en-US"/>
          </a:p>
        </p:txBody>
      </p:sp>
      <p:sp>
        <p:nvSpPr>
          <p:cNvPr id="5" name="Footer Placeholder 4">
            <a:extLst>
              <a:ext uri="{FF2B5EF4-FFF2-40B4-BE49-F238E27FC236}">
                <a16:creationId xmlns:a16="http://schemas.microsoft.com/office/drawing/2014/main" id="{B1AA2C0D-3403-463D-9389-1358C9EBA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74EF5-9CB4-408B-B45D-5C6FF1D332E4}"/>
              </a:ext>
            </a:extLst>
          </p:cNvPr>
          <p:cNvSpPr>
            <a:spLocks noGrp="1"/>
          </p:cNvSpPr>
          <p:nvPr>
            <p:ph type="sldNum" sz="quarter" idx="12"/>
          </p:nvPr>
        </p:nvSpPr>
        <p:spPr/>
        <p:txBody>
          <a:bodyPr/>
          <a:lstStyle/>
          <a:p>
            <a:fld id="{AD4B09B2-DBE1-4D70-8E1C-447867F7B72E}" type="slidenum">
              <a:rPr lang="en-US" smtClean="0"/>
              <a:t>‹#›</a:t>
            </a:fld>
            <a:endParaRPr lang="en-US"/>
          </a:p>
        </p:txBody>
      </p:sp>
    </p:spTree>
    <p:extLst>
      <p:ext uri="{BB962C8B-B14F-4D97-AF65-F5344CB8AC3E}">
        <p14:creationId xmlns:p14="http://schemas.microsoft.com/office/powerpoint/2010/main" val="2431924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D0AA1-E047-4F25-8EAD-4A2A39986A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A8CD1-83E5-4B58-94B7-0260C9D4C1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B0E2A-9536-4337-9B62-702FBA544E54}"/>
              </a:ext>
            </a:extLst>
          </p:cNvPr>
          <p:cNvSpPr>
            <a:spLocks noGrp="1"/>
          </p:cNvSpPr>
          <p:nvPr>
            <p:ph type="dt" sz="half" idx="10"/>
          </p:nvPr>
        </p:nvSpPr>
        <p:spPr/>
        <p:txBody>
          <a:bodyPr/>
          <a:lstStyle/>
          <a:p>
            <a:fld id="{93028B67-D597-4229-B5B0-D9A91EEF0F2B}" type="datetimeFigureOut">
              <a:rPr lang="en-US" smtClean="0"/>
              <a:t>7/11/2020</a:t>
            </a:fld>
            <a:endParaRPr lang="en-US"/>
          </a:p>
        </p:txBody>
      </p:sp>
      <p:sp>
        <p:nvSpPr>
          <p:cNvPr id="5" name="Footer Placeholder 4">
            <a:extLst>
              <a:ext uri="{FF2B5EF4-FFF2-40B4-BE49-F238E27FC236}">
                <a16:creationId xmlns:a16="http://schemas.microsoft.com/office/drawing/2014/main" id="{F8E24FE7-1F45-4B72-8164-B15A29428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C3120-2D6A-4F4D-A4C2-782D51D7793F}"/>
              </a:ext>
            </a:extLst>
          </p:cNvPr>
          <p:cNvSpPr>
            <a:spLocks noGrp="1"/>
          </p:cNvSpPr>
          <p:nvPr>
            <p:ph type="sldNum" sz="quarter" idx="12"/>
          </p:nvPr>
        </p:nvSpPr>
        <p:spPr/>
        <p:txBody>
          <a:bodyPr/>
          <a:lstStyle/>
          <a:p>
            <a:fld id="{AD4B09B2-DBE1-4D70-8E1C-447867F7B72E}" type="slidenum">
              <a:rPr lang="en-US" smtClean="0"/>
              <a:t>‹#›</a:t>
            </a:fld>
            <a:endParaRPr lang="en-US"/>
          </a:p>
        </p:txBody>
      </p:sp>
    </p:spTree>
    <p:extLst>
      <p:ext uri="{BB962C8B-B14F-4D97-AF65-F5344CB8AC3E}">
        <p14:creationId xmlns:p14="http://schemas.microsoft.com/office/powerpoint/2010/main" val="62854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F5B9-2AA0-44C5-B006-E01E5DE96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940F85-CA84-4CEB-AD1F-1DB8771B31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F5834-AC04-47EA-B19E-8C4F0DE393FB}"/>
              </a:ext>
            </a:extLst>
          </p:cNvPr>
          <p:cNvSpPr>
            <a:spLocks noGrp="1"/>
          </p:cNvSpPr>
          <p:nvPr>
            <p:ph type="dt" sz="half" idx="10"/>
          </p:nvPr>
        </p:nvSpPr>
        <p:spPr/>
        <p:txBody>
          <a:bodyPr/>
          <a:lstStyle/>
          <a:p>
            <a:fld id="{93028B67-D597-4229-B5B0-D9A91EEF0F2B}" type="datetimeFigureOut">
              <a:rPr lang="en-US" smtClean="0"/>
              <a:t>7/11/2020</a:t>
            </a:fld>
            <a:endParaRPr lang="en-US"/>
          </a:p>
        </p:txBody>
      </p:sp>
      <p:sp>
        <p:nvSpPr>
          <p:cNvPr id="5" name="Footer Placeholder 4">
            <a:extLst>
              <a:ext uri="{FF2B5EF4-FFF2-40B4-BE49-F238E27FC236}">
                <a16:creationId xmlns:a16="http://schemas.microsoft.com/office/drawing/2014/main" id="{46AE1589-B4FE-4A39-822A-F917884E1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A1E40-4406-4241-AC19-4590E3E675E0}"/>
              </a:ext>
            </a:extLst>
          </p:cNvPr>
          <p:cNvSpPr>
            <a:spLocks noGrp="1"/>
          </p:cNvSpPr>
          <p:nvPr>
            <p:ph type="sldNum" sz="quarter" idx="12"/>
          </p:nvPr>
        </p:nvSpPr>
        <p:spPr/>
        <p:txBody>
          <a:bodyPr/>
          <a:lstStyle/>
          <a:p>
            <a:fld id="{AD4B09B2-DBE1-4D70-8E1C-447867F7B72E}" type="slidenum">
              <a:rPr lang="en-US" smtClean="0"/>
              <a:t>‹#›</a:t>
            </a:fld>
            <a:endParaRPr lang="en-US"/>
          </a:p>
        </p:txBody>
      </p:sp>
    </p:spTree>
    <p:extLst>
      <p:ext uri="{BB962C8B-B14F-4D97-AF65-F5344CB8AC3E}">
        <p14:creationId xmlns:p14="http://schemas.microsoft.com/office/powerpoint/2010/main" val="1405672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210A-4408-4D3B-82C1-311F31DA55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65C692-0953-423E-BAC9-50142DABA7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4672C7-C8DA-4F6E-BF94-DE819F70CF01}"/>
              </a:ext>
            </a:extLst>
          </p:cNvPr>
          <p:cNvSpPr>
            <a:spLocks noGrp="1"/>
          </p:cNvSpPr>
          <p:nvPr>
            <p:ph type="dt" sz="half" idx="10"/>
          </p:nvPr>
        </p:nvSpPr>
        <p:spPr/>
        <p:txBody>
          <a:bodyPr/>
          <a:lstStyle/>
          <a:p>
            <a:fld id="{93028B67-D597-4229-B5B0-D9A91EEF0F2B}" type="datetimeFigureOut">
              <a:rPr lang="en-US" smtClean="0"/>
              <a:t>7/11/2020</a:t>
            </a:fld>
            <a:endParaRPr lang="en-US"/>
          </a:p>
        </p:txBody>
      </p:sp>
      <p:sp>
        <p:nvSpPr>
          <p:cNvPr id="5" name="Footer Placeholder 4">
            <a:extLst>
              <a:ext uri="{FF2B5EF4-FFF2-40B4-BE49-F238E27FC236}">
                <a16:creationId xmlns:a16="http://schemas.microsoft.com/office/drawing/2014/main" id="{D211DF9D-F8C2-4818-BD2C-F59D3DE11E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B18F1-E348-4D88-BEAA-16F5E1225630}"/>
              </a:ext>
            </a:extLst>
          </p:cNvPr>
          <p:cNvSpPr>
            <a:spLocks noGrp="1"/>
          </p:cNvSpPr>
          <p:nvPr>
            <p:ph type="sldNum" sz="quarter" idx="12"/>
          </p:nvPr>
        </p:nvSpPr>
        <p:spPr/>
        <p:txBody>
          <a:bodyPr/>
          <a:lstStyle/>
          <a:p>
            <a:fld id="{AD4B09B2-DBE1-4D70-8E1C-447867F7B72E}" type="slidenum">
              <a:rPr lang="en-US" smtClean="0"/>
              <a:t>‹#›</a:t>
            </a:fld>
            <a:endParaRPr lang="en-US"/>
          </a:p>
        </p:txBody>
      </p:sp>
    </p:spTree>
    <p:extLst>
      <p:ext uri="{BB962C8B-B14F-4D97-AF65-F5344CB8AC3E}">
        <p14:creationId xmlns:p14="http://schemas.microsoft.com/office/powerpoint/2010/main" val="3319815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2268-5723-4068-B145-CA492D3F7F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DE043-ED32-4B65-B80A-0E7A61A6F3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404F1A-8C4C-4C9C-A769-F4A652FBC6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60A33C-BC95-4056-999D-BED1E7157756}"/>
              </a:ext>
            </a:extLst>
          </p:cNvPr>
          <p:cNvSpPr>
            <a:spLocks noGrp="1"/>
          </p:cNvSpPr>
          <p:nvPr>
            <p:ph type="dt" sz="half" idx="10"/>
          </p:nvPr>
        </p:nvSpPr>
        <p:spPr/>
        <p:txBody>
          <a:bodyPr/>
          <a:lstStyle/>
          <a:p>
            <a:fld id="{93028B67-D597-4229-B5B0-D9A91EEF0F2B}" type="datetimeFigureOut">
              <a:rPr lang="en-US" smtClean="0"/>
              <a:t>7/11/2020</a:t>
            </a:fld>
            <a:endParaRPr lang="en-US"/>
          </a:p>
        </p:txBody>
      </p:sp>
      <p:sp>
        <p:nvSpPr>
          <p:cNvPr id="6" name="Footer Placeholder 5">
            <a:extLst>
              <a:ext uri="{FF2B5EF4-FFF2-40B4-BE49-F238E27FC236}">
                <a16:creationId xmlns:a16="http://schemas.microsoft.com/office/drawing/2014/main" id="{A2E02ADB-018A-48B9-A1AA-9C2039973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50A103-246C-4B8D-BF2B-20BD9715C9B4}"/>
              </a:ext>
            </a:extLst>
          </p:cNvPr>
          <p:cNvSpPr>
            <a:spLocks noGrp="1"/>
          </p:cNvSpPr>
          <p:nvPr>
            <p:ph type="sldNum" sz="quarter" idx="12"/>
          </p:nvPr>
        </p:nvSpPr>
        <p:spPr/>
        <p:txBody>
          <a:bodyPr/>
          <a:lstStyle/>
          <a:p>
            <a:fld id="{AD4B09B2-DBE1-4D70-8E1C-447867F7B72E}" type="slidenum">
              <a:rPr lang="en-US" smtClean="0"/>
              <a:t>‹#›</a:t>
            </a:fld>
            <a:endParaRPr lang="en-US"/>
          </a:p>
        </p:txBody>
      </p:sp>
    </p:spTree>
    <p:extLst>
      <p:ext uri="{BB962C8B-B14F-4D97-AF65-F5344CB8AC3E}">
        <p14:creationId xmlns:p14="http://schemas.microsoft.com/office/powerpoint/2010/main" val="4063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991F-BDDB-4A9D-9E08-F7AD8B13C9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1EBAC2-0BD0-479D-AB7E-AEA96E34EA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B205FD-713D-4666-AD3E-4531F1EDA4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2C5319-77AF-4E8A-94D8-0FF9DE898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E36F08-F2B3-448C-900C-9E789FC261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B2FCF2-6434-4C5D-BC17-5B7A2448DD8B}"/>
              </a:ext>
            </a:extLst>
          </p:cNvPr>
          <p:cNvSpPr>
            <a:spLocks noGrp="1"/>
          </p:cNvSpPr>
          <p:nvPr>
            <p:ph type="dt" sz="half" idx="10"/>
          </p:nvPr>
        </p:nvSpPr>
        <p:spPr/>
        <p:txBody>
          <a:bodyPr/>
          <a:lstStyle/>
          <a:p>
            <a:fld id="{93028B67-D597-4229-B5B0-D9A91EEF0F2B}" type="datetimeFigureOut">
              <a:rPr lang="en-US" smtClean="0"/>
              <a:t>7/11/2020</a:t>
            </a:fld>
            <a:endParaRPr lang="en-US"/>
          </a:p>
        </p:txBody>
      </p:sp>
      <p:sp>
        <p:nvSpPr>
          <p:cNvPr id="8" name="Footer Placeholder 7">
            <a:extLst>
              <a:ext uri="{FF2B5EF4-FFF2-40B4-BE49-F238E27FC236}">
                <a16:creationId xmlns:a16="http://schemas.microsoft.com/office/drawing/2014/main" id="{0428FE88-BE97-4D24-A82C-E483C78DA2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ECC6B2-F0D8-42BF-B25F-D6C7A1C31A61}"/>
              </a:ext>
            </a:extLst>
          </p:cNvPr>
          <p:cNvSpPr>
            <a:spLocks noGrp="1"/>
          </p:cNvSpPr>
          <p:nvPr>
            <p:ph type="sldNum" sz="quarter" idx="12"/>
          </p:nvPr>
        </p:nvSpPr>
        <p:spPr/>
        <p:txBody>
          <a:bodyPr/>
          <a:lstStyle/>
          <a:p>
            <a:fld id="{AD4B09B2-DBE1-4D70-8E1C-447867F7B72E}" type="slidenum">
              <a:rPr lang="en-US" smtClean="0"/>
              <a:t>‹#›</a:t>
            </a:fld>
            <a:endParaRPr lang="en-US"/>
          </a:p>
        </p:txBody>
      </p:sp>
    </p:spTree>
    <p:extLst>
      <p:ext uri="{BB962C8B-B14F-4D97-AF65-F5344CB8AC3E}">
        <p14:creationId xmlns:p14="http://schemas.microsoft.com/office/powerpoint/2010/main" val="661793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75B5-388A-4088-BD55-1A9A2F5E6C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BF68CE-C5DF-4628-97F2-6C9F0D8A086C}"/>
              </a:ext>
            </a:extLst>
          </p:cNvPr>
          <p:cNvSpPr>
            <a:spLocks noGrp="1"/>
          </p:cNvSpPr>
          <p:nvPr>
            <p:ph type="dt" sz="half" idx="10"/>
          </p:nvPr>
        </p:nvSpPr>
        <p:spPr/>
        <p:txBody>
          <a:bodyPr/>
          <a:lstStyle/>
          <a:p>
            <a:fld id="{93028B67-D597-4229-B5B0-D9A91EEF0F2B}" type="datetimeFigureOut">
              <a:rPr lang="en-US" smtClean="0"/>
              <a:t>7/11/2020</a:t>
            </a:fld>
            <a:endParaRPr lang="en-US"/>
          </a:p>
        </p:txBody>
      </p:sp>
      <p:sp>
        <p:nvSpPr>
          <p:cNvPr id="4" name="Footer Placeholder 3">
            <a:extLst>
              <a:ext uri="{FF2B5EF4-FFF2-40B4-BE49-F238E27FC236}">
                <a16:creationId xmlns:a16="http://schemas.microsoft.com/office/drawing/2014/main" id="{96C8B7EB-8704-4C64-9241-A82500F02D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D225B9-46F0-454D-BC4E-4135A5CC28FF}"/>
              </a:ext>
            </a:extLst>
          </p:cNvPr>
          <p:cNvSpPr>
            <a:spLocks noGrp="1"/>
          </p:cNvSpPr>
          <p:nvPr>
            <p:ph type="sldNum" sz="quarter" idx="12"/>
          </p:nvPr>
        </p:nvSpPr>
        <p:spPr/>
        <p:txBody>
          <a:bodyPr/>
          <a:lstStyle/>
          <a:p>
            <a:fld id="{AD4B09B2-DBE1-4D70-8E1C-447867F7B72E}" type="slidenum">
              <a:rPr lang="en-US" smtClean="0"/>
              <a:t>‹#›</a:t>
            </a:fld>
            <a:endParaRPr lang="en-US"/>
          </a:p>
        </p:txBody>
      </p:sp>
    </p:spTree>
    <p:extLst>
      <p:ext uri="{BB962C8B-B14F-4D97-AF65-F5344CB8AC3E}">
        <p14:creationId xmlns:p14="http://schemas.microsoft.com/office/powerpoint/2010/main" val="162164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02E1E8-AD04-43D2-BE0E-AD777CB8B14F}"/>
              </a:ext>
            </a:extLst>
          </p:cNvPr>
          <p:cNvSpPr>
            <a:spLocks noGrp="1"/>
          </p:cNvSpPr>
          <p:nvPr>
            <p:ph type="dt" sz="half" idx="10"/>
          </p:nvPr>
        </p:nvSpPr>
        <p:spPr/>
        <p:txBody>
          <a:bodyPr/>
          <a:lstStyle/>
          <a:p>
            <a:fld id="{93028B67-D597-4229-B5B0-D9A91EEF0F2B}" type="datetimeFigureOut">
              <a:rPr lang="en-US" smtClean="0"/>
              <a:t>7/11/2020</a:t>
            </a:fld>
            <a:endParaRPr lang="en-US"/>
          </a:p>
        </p:txBody>
      </p:sp>
      <p:sp>
        <p:nvSpPr>
          <p:cNvPr id="3" name="Footer Placeholder 2">
            <a:extLst>
              <a:ext uri="{FF2B5EF4-FFF2-40B4-BE49-F238E27FC236}">
                <a16:creationId xmlns:a16="http://schemas.microsoft.com/office/drawing/2014/main" id="{C21461F8-357D-428A-9249-DD2B388522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87EC5D-C73E-4AB7-80BD-BCB405012F2D}"/>
              </a:ext>
            </a:extLst>
          </p:cNvPr>
          <p:cNvSpPr>
            <a:spLocks noGrp="1"/>
          </p:cNvSpPr>
          <p:nvPr>
            <p:ph type="sldNum" sz="quarter" idx="12"/>
          </p:nvPr>
        </p:nvSpPr>
        <p:spPr/>
        <p:txBody>
          <a:bodyPr/>
          <a:lstStyle/>
          <a:p>
            <a:fld id="{AD4B09B2-DBE1-4D70-8E1C-447867F7B72E}" type="slidenum">
              <a:rPr lang="en-US" smtClean="0"/>
              <a:t>‹#›</a:t>
            </a:fld>
            <a:endParaRPr lang="en-US"/>
          </a:p>
        </p:txBody>
      </p:sp>
    </p:spTree>
    <p:extLst>
      <p:ext uri="{BB962C8B-B14F-4D97-AF65-F5344CB8AC3E}">
        <p14:creationId xmlns:p14="http://schemas.microsoft.com/office/powerpoint/2010/main" val="429484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4531-F2DD-4F2A-A809-563BF48E0C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70813C-35AB-4248-AB62-D12EDC30C9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EF193-3285-4271-90EF-275EF7896A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2E265-6279-4176-B56D-355F404335BA}"/>
              </a:ext>
            </a:extLst>
          </p:cNvPr>
          <p:cNvSpPr>
            <a:spLocks noGrp="1"/>
          </p:cNvSpPr>
          <p:nvPr>
            <p:ph type="dt" sz="half" idx="10"/>
          </p:nvPr>
        </p:nvSpPr>
        <p:spPr/>
        <p:txBody>
          <a:bodyPr/>
          <a:lstStyle/>
          <a:p>
            <a:fld id="{93028B67-D597-4229-B5B0-D9A91EEF0F2B}" type="datetimeFigureOut">
              <a:rPr lang="en-US" smtClean="0"/>
              <a:t>7/11/2020</a:t>
            </a:fld>
            <a:endParaRPr lang="en-US"/>
          </a:p>
        </p:txBody>
      </p:sp>
      <p:sp>
        <p:nvSpPr>
          <p:cNvPr id="6" name="Footer Placeholder 5">
            <a:extLst>
              <a:ext uri="{FF2B5EF4-FFF2-40B4-BE49-F238E27FC236}">
                <a16:creationId xmlns:a16="http://schemas.microsoft.com/office/drawing/2014/main" id="{7E90AC47-89FF-4184-AF5A-36C439EFD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001DD7-329D-410E-93C8-F18D0CB78407}"/>
              </a:ext>
            </a:extLst>
          </p:cNvPr>
          <p:cNvSpPr>
            <a:spLocks noGrp="1"/>
          </p:cNvSpPr>
          <p:nvPr>
            <p:ph type="sldNum" sz="quarter" idx="12"/>
          </p:nvPr>
        </p:nvSpPr>
        <p:spPr/>
        <p:txBody>
          <a:bodyPr/>
          <a:lstStyle/>
          <a:p>
            <a:fld id="{AD4B09B2-DBE1-4D70-8E1C-447867F7B72E}" type="slidenum">
              <a:rPr lang="en-US" smtClean="0"/>
              <a:t>‹#›</a:t>
            </a:fld>
            <a:endParaRPr lang="en-US"/>
          </a:p>
        </p:txBody>
      </p:sp>
    </p:spTree>
    <p:extLst>
      <p:ext uri="{BB962C8B-B14F-4D97-AF65-F5344CB8AC3E}">
        <p14:creationId xmlns:p14="http://schemas.microsoft.com/office/powerpoint/2010/main" val="162221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94D18-B4D5-4092-9BF8-947AE43E0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2BA13-1D5C-44CB-8951-981A6E1C09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97FA04-833F-4A37-9666-8B51BC09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2243E-8A0D-4B8C-97E8-516DEB1D70C4}"/>
              </a:ext>
            </a:extLst>
          </p:cNvPr>
          <p:cNvSpPr>
            <a:spLocks noGrp="1"/>
          </p:cNvSpPr>
          <p:nvPr>
            <p:ph type="dt" sz="half" idx="10"/>
          </p:nvPr>
        </p:nvSpPr>
        <p:spPr/>
        <p:txBody>
          <a:bodyPr/>
          <a:lstStyle/>
          <a:p>
            <a:fld id="{93028B67-D597-4229-B5B0-D9A91EEF0F2B}" type="datetimeFigureOut">
              <a:rPr lang="en-US" smtClean="0"/>
              <a:t>7/11/2020</a:t>
            </a:fld>
            <a:endParaRPr lang="en-US"/>
          </a:p>
        </p:txBody>
      </p:sp>
      <p:sp>
        <p:nvSpPr>
          <p:cNvPr id="6" name="Footer Placeholder 5">
            <a:extLst>
              <a:ext uri="{FF2B5EF4-FFF2-40B4-BE49-F238E27FC236}">
                <a16:creationId xmlns:a16="http://schemas.microsoft.com/office/drawing/2014/main" id="{015A08B9-8C42-4EB1-89A5-C3CC24FCE6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9A987-04E8-4AF2-8D11-3B7CF1CB22D2}"/>
              </a:ext>
            </a:extLst>
          </p:cNvPr>
          <p:cNvSpPr>
            <a:spLocks noGrp="1"/>
          </p:cNvSpPr>
          <p:nvPr>
            <p:ph type="sldNum" sz="quarter" idx="12"/>
          </p:nvPr>
        </p:nvSpPr>
        <p:spPr/>
        <p:txBody>
          <a:bodyPr/>
          <a:lstStyle/>
          <a:p>
            <a:fld id="{AD4B09B2-DBE1-4D70-8E1C-447867F7B72E}" type="slidenum">
              <a:rPr lang="en-US" smtClean="0"/>
              <a:t>‹#›</a:t>
            </a:fld>
            <a:endParaRPr lang="en-US"/>
          </a:p>
        </p:txBody>
      </p:sp>
    </p:spTree>
    <p:extLst>
      <p:ext uri="{BB962C8B-B14F-4D97-AF65-F5344CB8AC3E}">
        <p14:creationId xmlns:p14="http://schemas.microsoft.com/office/powerpoint/2010/main" val="3822221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86E4E6-73A6-4652-8DD0-89AD9B64F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6C8299-B678-4110-B501-FF558D2D8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31A17-9CA0-45C8-91B7-88AB86FE4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028B67-D597-4229-B5B0-D9A91EEF0F2B}" type="datetimeFigureOut">
              <a:rPr lang="en-US" smtClean="0"/>
              <a:t>7/11/2020</a:t>
            </a:fld>
            <a:endParaRPr lang="en-US"/>
          </a:p>
        </p:txBody>
      </p:sp>
      <p:sp>
        <p:nvSpPr>
          <p:cNvPr id="5" name="Footer Placeholder 4">
            <a:extLst>
              <a:ext uri="{FF2B5EF4-FFF2-40B4-BE49-F238E27FC236}">
                <a16:creationId xmlns:a16="http://schemas.microsoft.com/office/drawing/2014/main" id="{2846F221-4212-49F1-A81B-D14D90FF95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8885AE-C22F-4DAC-B15F-E5F5751987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B09B2-DBE1-4D70-8E1C-447867F7B72E}" type="slidenum">
              <a:rPr lang="en-US" smtClean="0"/>
              <a:t>‹#›</a:t>
            </a:fld>
            <a:endParaRPr lang="en-US"/>
          </a:p>
        </p:txBody>
      </p:sp>
    </p:spTree>
    <p:extLst>
      <p:ext uri="{BB962C8B-B14F-4D97-AF65-F5344CB8AC3E}">
        <p14:creationId xmlns:p14="http://schemas.microsoft.com/office/powerpoint/2010/main" val="105801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stackoverflow.com/questions/561836/oracle-partition-by-keywor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AFC3-7E9C-4360-87AE-AA3FB7492351}"/>
              </a:ext>
            </a:extLst>
          </p:cNvPr>
          <p:cNvSpPr>
            <a:spLocks noGrp="1"/>
          </p:cNvSpPr>
          <p:nvPr>
            <p:ph type="ctrTitle"/>
          </p:nvPr>
        </p:nvSpPr>
        <p:spPr/>
        <p:txBody>
          <a:bodyPr/>
          <a:lstStyle/>
          <a:p>
            <a:r>
              <a:rPr lang="en-US" dirty="0"/>
              <a:t>Advanced SQL </a:t>
            </a:r>
          </a:p>
        </p:txBody>
      </p:sp>
      <p:sp>
        <p:nvSpPr>
          <p:cNvPr id="3" name="Subtitle 2">
            <a:extLst>
              <a:ext uri="{FF2B5EF4-FFF2-40B4-BE49-F238E27FC236}">
                <a16:creationId xmlns:a16="http://schemas.microsoft.com/office/drawing/2014/main" id="{08AF0688-467E-4C5E-A8CA-7452BDB0919F}"/>
              </a:ext>
            </a:extLst>
          </p:cNvPr>
          <p:cNvSpPr>
            <a:spLocks noGrp="1"/>
          </p:cNvSpPr>
          <p:nvPr>
            <p:ph type="subTitle" idx="1"/>
          </p:nvPr>
        </p:nvSpPr>
        <p:spPr/>
        <p:txBody>
          <a:bodyPr/>
          <a:lstStyle/>
          <a:p>
            <a:r>
              <a:rPr lang="en-US" dirty="0"/>
              <a:t>Window Functions </a:t>
            </a:r>
          </a:p>
        </p:txBody>
      </p:sp>
    </p:spTree>
    <p:extLst>
      <p:ext uri="{BB962C8B-B14F-4D97-AF65-F5344CB8AC3E}">
        <p14:creationId xmlns:p14="http://schemas.microsoft.com/office/powerpoint/2010/main" val="2466221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207D-DAE2-4D9B-91AE-F416793B18BC}"/>
              </a:ext>
            </a:extLst>
          </p:cNvPr>
          <p:cNvSpPr>
            <a:spLocks noGrp="1"/>
          </p:cNvSpPr>
          <p:nvPr>
            <p:ph type="title"/>
          </p:nvPr>
        </p:nvSpPr>
        <p:spPr/>
        <p:txBody>
          <a:bodyPr/>
          <a:lstStyle/>
          <a:p>
            <a:r>
              <a:rPr lang="en-US" dirty="0"/>
              <a:t>Important </a:t>
            </a:r>
          </a:p>
        </p:txBody>
      </p:sp>
      <p:sp>
        <p:nvSpPr>
          <p:cNvPr id="3" name="Content Placeholder 2">
            <a:extLst>
              <a:ext uri="{FF2B5EF4-FFF2-40B4-BE49-F238E27FC236}">
                <a16:creationId xmlns:a16="http://schemas.microsoft.com/office/drawing/2014/main" id="{BD3F7B3A-9E85-44EA-9C1B-B020E3B26A0B}"/>
              </a:ext>
            </a:extLst>
          </p:cNvPr>
          <p:cNvSpPr>
            <a:spLocks noGrp="1"/>
          </p:cNvSpPr>
          <p:nvPr>
            <p:ph idx="1"/>
          </p:nvPr>
        </p:nvSpPr>
        <p:spPr/>
        <p:txBody>
          <a:bodyPr/>
          <a:lstStyle/>
          <a:p>
            <a:r>
              <a:rPr lang="en-US" dirty="0"/>
              <a:t>Order &amp; partition define what's referred to as the window. </a:t>
            </a:r>
          </a:p>
          <a:p>
            <a:r>
              <a:rPr lang="en-US" dirty="0"/>
              <a:t>The window is the ordered subset of the data over which all these calculations are made. </a:t>
            </a:r>
          </a:p>
        </p:txBody>
      </p:sp>
    </p:spTree>
    <p:extLst>
      <p:ext uri="{BB962C8B-B14F-4D97-AF65-F5344CB8AC3E}">
        <p14:creationId xmlns:p14="http://schemas.microsoft.com/office/powerpoint/2010/main" val="1749893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59142-9543-4DEF-9381-61E69DD6731A}"/>
              </a:ext>
            </a:extLst>
          </p:cNvPr>
          <p:cNvSpPr>
            <a:spLocks noGrp="1"/>
          </p:cNvSpPr>
          <p:nvPr>
            <p:ph type="title"/>
          </p:nvPr>
        </p:nvSpPr>
        <p:spPr/>
        <p:txBody>
          <a:bodyPr/>
          <a:lstStyle/>
          <a:p>
            <a:r>
              <a:rPr lang="en-US" dirty="0"/>
              <a:t>Window Function – Quiz 1 </a:t>
            </a:r>
          </a:p>
        </p:txBody>
      </p:sp>
      <p:pic>
        <p:nvPicPr>
          <p:cNvPr id="4" name="Content Placeholder 3">
            <a:extLst>
              <a:ext uri="{FF2B5EF4-FFF2-40B4-BE49-F238E27FC236}">
                <a16:creationId xmlns:a16="http://schemas.microsoft.com/office/drawing/2014/main" id="{1AD9498C-A8BA-4F78-BE75-B5858D6B93BF}"/>
              </a:ext>
            </a:extLst>
          </p:cNvPr>
          <p:cNvPicPr>
            <a:picLocks noGrp="1" noChangeAspect="1"/>
          </p:cNvPicPr>
          <p:nvPr>
            <p:ph idx="1"/>
          </p:nvPr>
        </p:nvPicPr>
        <p:blipFill>
          <a:blip r:embed="rId2"/>
          <a:stretch>
            <a:fillRect/>
          </a:stretch>
        </p:blipFill>
        <p:spPr>
          <a:xfrm>
            <a:off x="2476500" y="3191669"/>
            <a:ext cx="7239000" cy="1619250"/>
          </a:xfrm>
          <a:prstGeom prst="rect">
            <a:avLst/>
          </a:prstGeom>
        </p:spPr>
      </p:pic>
    </p:spTree>
    <p:extLst>
      <p:ext uri="{BB962C8B-B14F-4D97-AF65-F5344CB8AC3E}">
        <p14:creationId xmlns:p14="http://schemas.microsoft.com/office/powerpoint/2010/main" val="1790966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F6408-E1FB-40EE-933F-488D38CC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23">
            <a:extLst>
              <a:ext uri="{FF2B5EF4-FFF2-40B4-BE49-F238E27FC236}">
                <a16:creationId xmlns:a16="http://schemas.microsoft.com/office/drawing/2014/main" id="{F055C0C5-567C-4C02-83F3-B427BC740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EA62AF-00CD-49ED-8F4A-1FEABD71CD41}"/>
              </a:ext>
            </a:extLst>
          </p:cNvPr>
          <p:cNvSpPr>
            <a:spLocks noGrp="1"/>
          </p:cNvSpPr>
          <p:nvPr>
            <p:ph type="title"/>
          </p:nvPr>
        </p:nvSpPr>
        <p:spPr>
          <a:xfrm>
            <a:off x="838200" y="365125"/>
            <a:ext cx="3200400" cy="1325563"/>
          </a:xfrm>
        </p:spPr>
        <p:txBody>
          <a:bodyPr>
            <a:normAutofit/>
          </a:bodyPr>
          <a:lstStyle/>
          <a:p>
            <a:r>
              <a:rPr lang="en-US" sz="3200"/>
              <a:t>Quiz Solution </a:t>
            </a:r>
          </a:p>
        </p:txBody>
      </p:sp>
      <p:sp>
        <p:nvSpPr>
          <p:cNvPr id="6" name="Content Placeholder 5">
            <a:extLst>
              <a:ext uri="{FF2B5EF4-FFF2-40B4-BE49-F238E27FC236}">
                <a16:creationId xmlns:a16="http://schemas.microsoft.com/office/drawing/2014/main" id="{C43CD391-E615-44E2-AEEE-019F205606CC}"/>
              </a:ext>
            </a:extLst>
          </p:cNvPr>
          <p:cNvSpPr>
            <a:spLocks noGrp="1"/>
          </p:cNvSpPr>
          <p:nvPr>
            <p:ph idx="1"/>
          </p:nvPr>
        </p:nvSpPr>
        <p:spPr>
          <a:xfrm>
            <a:off x="838201" y="1825625"/>
            <a:ext cx="3200400" cy="4351338"/>
          </a:xfrm>
        </p:spPr>
        <p:txBody>
          <a:bodyPr>
            <a:normAutofit/>
          </a:bodyPr>
          <a:lstStyle/>
          <a:p>
            <a:r>
              <a:rPr lang="en-US" sz="1800" dirty="0"/>
              <a:t>Here we have not used any partition by so the window is whole dataset ? </a:t>
            </a:r>
          </a:p>
        </p:txBody>
      </p:sp>
      <p:sp>
        <p:nvSpPr>
          <p:cNvPr id="16" name="Rounded Rectangle 17">
            <a:extLst>
              <a:ext uri="{FF2B5EF4-FFF2-40B4-BE49-F238E27FC236}">
                <a16:creationId xmlns:a16="http://schemas.microsoft.com/office/drawing/2014/main" id="{E48B6BD6-5DED-4B86-A4B3-D35037F68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3BC0D82-1A81-4282-A034-6B42AF38BEEE}"/>
              </a:ext>
            </a:extLst>
          </p:cNvPr>
          <p:cNvPicPr>
            <a:picLocks noChangeAspect="1"/>
          </p:cNvPicPr>
          <p:nvPr/>
        </p:nvPicPr>
        <p:blipFill rotWithShape="1">
          <a:blip r:embed="rId2"/>
          <a:srcRect r="-1" b="1547"/>
          <a:stretch/>
        </p:blipFill>
        <p:spPr>
          <a:xfrm>
            <a:off x="5603706" y="1258529"/>
            <a:ext cx="5638853" cy="4330205"/>
          </a:xfrm>
          <a:prstGeom prst="rect">
            <a:avLst/>
          </a:prstGeom>
        </p:spPr>
      </p:pic>
    </p:spTree>
    <p:extLst>
      <p:ext uri="{BB962C8B-B14F-4D97-AF65-F5344CB8AC3E}">
        <p14:creationId xmlns:p14="http://schemas.microsoft.com/office/powerpoint/2010/main" val="2016600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072581-02F4-42F5-873F-334C8CEF9A01}"/>
              </a:ext>
            </a:extLst>
          </p:cNvPr>
          <p:cNvSpPr>
            <a:spLocks noGrp="1"/>
          </p:cNvSpPr>
          <p:nvPr>
            <p:ph type="title"/>
          </p:nvPr>
        </p:nvSpPr>
        <p:spPr>
          <a:xfrm>
            <a:off x="863029" y="1012004"/>
            <a:ext cx="3416158" cy="4795408"/>
          </a:xfrm>
        </p:spPr>
        <p:txBody>
          <a:bodyPr>
            <a:normAutofit/>
          </a:bodyPr>
          <a:lstStyle/>
          <a:p>
            <a:r>
              <a:rPr lang="en-US">
                <a:solidFill>
                  <a:srgbClr val="FFFFFF"/>
                </a:solidFill>
              </a:rPr>
              <a:t>Quiz 2 : Creating a Partitioned Running Total Using Window Functions</a:t>
            </a:r>
          </a:p>
        </p:txBody>
      </p:sp>
      <p:pic>
        <p:nvPicPr>
          <p:cNvPr id="4" name="Content Placeholder 3">
            <a:extLst>
              <a:ext uri="{FF2B5EF4-FFF2-40B4-BE49-F238E27FC236}">
                <a16:creationId xmlns:a16="http://schemas.microsoft.com/office/drawing/2014/main" id="{94D8BA26-80D2-4B92-B0D1-0536EF767987}"/>
              </a:ext>
            </a:extLst>
          </p:cNvPr>
          <p:cNvPicPr>
            <a:picLocks noGrp="1" noChangeAspect="1"/>
          </p:cNvPicPr>
          <p:nvPr>
            <p:ph idx="1"/>
          </p:nvPr>
        </p:nvPicPr>
        <p:blipFill>
          <a:blip r:embed="rId2"/>
          <a:stretch>
            <a:fillRect/>
          </a:stretch>
        </p:blipFill>
        <p:spPr>
          <a:xfrm>
            <a:off x="5384800" y="469900"/>
            <a:ext cx="6108700" cy="1435100"/>
          </a:xfrm>
          <a:prstGeom prst="rect">
            <a:avLst/>
          </a:prstGeom>
        </p:spPr>
      </p:pic>
      <p:pic>
        <p:nvPicPr>
          <p:cNvPr id="5" name="Picture 4">
            <a:extLst>
              <a:ext uri="{FF2B5EF4-FFF2-40B4-BE49-F238E27FC236}">
                <a16:creationId xmlns:a16="http://schemas.microsoft.com/office/drawing/2014/main" id="{B6B80DDA-6001-4C77-894C-8A9C4534B7E7}"/>
              </a:ext>
            </a:extLst>
          </p:cNvPr>
          <p:cNvPicPr>
            <a:picLocks noChangeAspect="1"/>
          </p:cNvPicPr>
          <p:nvPr/>
        </p:nvPicPr>
        <p:blipFill>
          <a:blip r:embed="rId3"/>
          <a:stretch>
            <a:fillRect/>
          </a:stretch>
        </p:blipFill>
        <p:spPr>
          <a:xfrm>
            <a:off x="5384800" y="1981200"/>
            <a:ext cx="6108700" cy="4356100"/>
          </a:xfrm>
          <a:prstGeom prst="rect">
            <a:avLst/>
          </a:prstGeom>
        </p:spPr>
      </p:pic>
    </p:spTree>
    <p:extLst>
      <p:ext uri="{BB962C8B-B14F-4D97-AF65-F5344CB8AC3E}">
        <p14:creationId xmlns:p14="http://schemas.microsoft.com/office/powerpoint/2010/main" val="86761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F01D-FB7A-4CD8-8530-FB58B740C263}"/>
              </a:ext>
            </a:extLst>
          </p:cNvPr>
          <p:cNvSpPr>
            <a:spLocks noGrp="1"/>
          </p:cNvSpPr>
          <p:nvPr>
            <p:ph type="title"/>
          </p:nvPr>
        </p:nvSpPr>
        <p:spPr/>
        <p:txBody>
          <a:bodyPr/>
          <a:lstStyle/>
          <a:p>
            <a:r>
              <a:rPr lang="en-US" dirty="0"/>
              <a:t>Effect of removing order by </a:t>
            </a:r>
          </a:p>
        </p:txBody>
      </p:sp>
      <p:pic>
        <p:nvPicPr>
          <p:cNvPr id="4" name="Content Placeholder 3">
            <a:extLst>
              <a:ext uri="{FF2B5EF4-FFF2-40B4-BE49-F238E27FC236}">
                <a16:creationId xmlns:a16="http://schemas.microsoft.com/office/drawing/2014/main" id="{5DF29780-51C8-469A-873A-6D5DA8AA453A}"/>
              </a:ext>
            </a:extLst>
          </p:cNvPr>
          <p:cNvPicPr>
            <a:picLocks noGrp="1" noChangeAspect="1"/>
          </p:cNvPicPr>
          <p:nvPr>
            <p:ph idx="1"/>
          </p:nvPr>
        </p:nvPicPr>
        <p:blipFill>
          <a:blip r:embed="rId3"/>
          <a:stretch>
            <a:fillRect/>
          </a:stretch>
        </p:blipFill>
        <p:spPr>
          <a:xfrm>
            <a:off x="3076865" y="1825625"/>
            <a:ext cx="6038269" cy="4351338"/>
          </a:xfrm>
          <a:prstGeom prst="rect">
            <a:avLst/>
          </a:prstGeom>
        </p:spPr>
      </p:pic>
    </p:spTree>
    <p:extLst>
      <p:ext uri="{BB962C8B-B14F-4D97-AF65-F5344CB8AC3E}">
        <p14:creationId xmlns:p14="http://schemas.microsoft.com/office/powerpoint/2010/main" val="2699276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0153-7F1C-4DB9-9961-6B9434031424}"/>
              </a:ext>
            </a:extLst>
          </p:cNvPr>
          <p:cNvSpPr>
            <a:spLocks noGrp="1"/>
          </p:cNvSpPr>
          <p:nvPr>
            <p:ph type="title"/>
          </p:nvPr>
        </p:nvSpPr>
        <p:spPr/>
        <p:txBody>
          <a:bodyPr/>
          <a:lstStyle/>
          <a:p>
            <a:r>
              <a:rPr lang="en-US" dirty="0"/>
              <a:t>Read Stack overflow examples on this link </a:t>
            </a:r>
          </a:p>
        </p:txBody>
      </p:sp>
      <p:sp>
        <p:nvSpPr>
          <p:cNvPr id="3" name="Content Placeholder 2">
            <a:extLst>
              <a:ext uri="{FF2B5EF4-FFF2-40B4-BE49-F238E27FC236}">
                <a16:creationId xmlns:a16="http://schemas.microsoft.com/office/drawing/2014/main" id="{8472F38A-2A58-4D37-B0ED-9D0EFE229430}"/>
              </a:ext>
            </a:extLst>
          </p:cNvPr>
          <p:cNvSpPr>
            <a:spLocks noGrp="1"/>
          </p:cNvSpPr>
          <p:nvPr>
            <p:ph idx="1"/>
          </p:nvPr>
        </p:nvSpPr>
        <p:spPr/>
        <p:txBody>
          <a:bodyPr/>
          <a:lstStyle/>
          <a:p>
            <a:r>
              <a:rPr lang="en-US" dirty="0">
                <a:hlinkClick r:id="rId2"/>
              </a:rPr>
              <a:t>https://stackoverflow.com/questions/561836/oracle-partition-by-keyword</a:t>
            </a:r>
            <a:endParaRPr lang="en-US" dirty="0"/>
          </a:p>
        </p:txBody>
      </p:sp>
    </p:spTree>
    <p:extLst>
      <p:ext uri="{BB962C8B-B14F-4D97-AF65-F5344CB8AC3E}">
        <p14:creationId xmlns:p14="http://schemas.microsoft.com/office/powerpoint/2010/main" val="324106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224C-A369-466E-BA8C-44F9D29B2A57}"/>
              </a:ext>
            </a:extLst>
          </p:cNvPr>
          <p:cNvSpPr>
            <a:spLocks noGrp="1"/>
          </p:cNvSpPr>
          <p:nvPr>
            <p:ph type="title"/>
          </p:nvPr>
        </p:nvSpPr>
        <p:spPr/>
        <p:txBody>
          <a:bodyPr/>
          <a:lstStyle/>
          <a:p>
            <a:r>
              <a:rPr lang="en-US" dirty="0"/>
              <a:t>ROW Number </a:t>
            </a:r>
          </a:p>
        </p:txBody>
      </p:sp>
      <p:sp>
        <p:nvSpPr>
          <p:cNvPr id="3" name="Content Placeholder 2">
            <a:extLst>
              <a:ext uri="{FF2B5EF4-FFF2-40B4-BE49-F238E27FC236}">
                <a16:creationId xmlns:a16="http://schemas.microsoft.com/office/drawing/2014/main" id="{DCEA14C1-0153-4ECA-BC61-3AC46C4A16AE}"/>
              </a:ext>
            </a:extLst>
          </p:cNvPr>
          <p:cNvSpPr>
            <a:spLocks noGrp="1"/>
          </p:cNvSpPr>
          <p:nvPr>
            <p:ph idx="1"/>
          </p:nvPr>
        </p:nvSpPr>
        <p:spPr/>
        <p:txBody>
          <a:bodyPr/>
          <a:lstStyle/>
          <a:p>
            <a:r>
              <a:rPr lang="en-US" dirty="0"/>
              <a:t>Displays the number of a given row within a window we define. </a:t>
            </a:r>
          </a:p>
          <a:p>
            <a:r>
              <a:rPr lang="en-US" dirty="0"/>
              <a:t>Starts at 1 &amp; number the rows according to the order by part of the window statement. </a:t>
            </a:r>
          </a:p>
          <a:p>
            <a:r>
              <a:rPr lang="en-US" dirty="0"/>
              <a:t>Does not require to specify a variable within parenthesis. </a:t>
            </a:r>
          </a:p>
        </p:txBody>
      </p:sp>
    </p:spTree>
    <p:extLst>
      <p:ext uri="{BB962C8B-B14F-4D97-AF65-F5344CB8AC3E}">
        <p14:creationId xmlns:p14="http://schemas.microsoft.com/office/powerpoint/2010/main" val="3309074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3F6408-E1FB-40EE-933F-488D38CC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23">
            <a:extLst>
              <a:ext uri="{FF2B5EF4-FFF2-40B4-BE49-F238E27FC236}">
                <a16:creationId xmlns:a16="http://schemas.microsoft.com/office/drawing/2014/main" id="{F055C0C5-567C-4C02-83F3-B427BC740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C6547F-6FF0-4B34-87F9-690AA483E85D}"/>
              </a:ext>
            </a:extLst>
          </p:cNvPr>
          <p:cNvSpPr>
            <a:spLocks noGrp="1"/>
          </p:cNvSpPr>
          <p:nvPr>
            <p:ph type="title"/>
          </p:nvPr>
        </p:nvSpPr>
        <p:spPr>
          <a:xfrm>
            <a:off x="838200" y="365125"/>
            <a:ext cx="3200400" cy="1325563"/>
          </a:xfrm>
        </p:spPr>
        <p:txBody>
          <a:bodyPr>
            <a:normAutofit/>
          </a:bodyPr>
          <a:lstStyle/>
          <a:p>
            <a:r>
              <a:rPr lang="en-US" sz="3200"/>
              <a:t>ROW NUMBER – Simple Example </a:t>
            </a:r>
          </a:p>
        </p:txBody>
      </p:sp>
      <p:sp>
        <p:nvSpPr>
          <p:cNvPr id="8" name="Content Placeholder 7">
            <a:extLst>
              <a:ext uri="{FF2B5EF4-FFF2-40B4-BE49-F238E27FC236}">
                <a16:creationId xmlns:a16="http://schemas.microsoft.com/office/drawing/2014/main" id="{91CDD20A-B38D-4BB8-8A6F-B2F9302B6435}"/>
              </a:ext>
            </a:extLst>
          </p:cNvPr>
          <p:cNvSpPr>
            <a:spLocks noGrp="1"/>
          </p:cNvSpPr>
          <p:nvPr>
            <p:ph idx="1"/>
          </p:nvPr>
        </p:nvSpPr>
        <p:spPr>
          <a:xfrm>
            <a:off x="838201" y="1825625"/>
            <a:ext cx="3200400" cy="4351338"/>
          </a:xfrm>
        </p:spPr>
        <p:txBody>
          <a:bodyPr>
            <a:normAutofit/>
          </a:bodyPr>
          <a:lstStyle/>
          <a:p>
            <a:r>
              <a:rPr lang="en-US" sz="1800" dirty="0"/>
              <a:t>Ordering by the id field therefore here the row number will be the same as the id field. </a:t>
            </a:r>
          </a:p>
        </p:txBody>
      </p:sp>
      <p:sp>
        <p:nvSpPr>
          <p:cNvPr id="15" name="Rounded Rectangle 17">
            <a:extLst>
              <a:ext uri="{FF2B5EF4-FFF2-40B4-BE49-F238E27FC236}">
                <a16:creationId xmlns:a16="http://schemas.microsoft.com/office/drawing/2014/main" id="{E48B6BD6-5DED-4B86-A4B3-D35037F68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w="15875">
            <a:solidFill>
              <a:srgbClr val="1F6B3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3040E9-641A-490F-BB91-08D2F113C60B}"/>
              </a:ext>
            </a:extLst>
          </p:cNvPr>
          <p:cNvPicPr>
            <a:picLocks noChangeAspect="1"/>
          </p:cNvPicPr>
          <p:nvPr/>
        </p:nvPicPr>
        <p:blipFill>
          <a:blip r:embed="rId2"/>
          <a:stretch>
            <a:fillRect/>
          </a:stretch>
        </p:blipFill>
        <p:spPr>
          <a:xfrm>
            <a:off x="4472304" y="1432367"/>
            <a:ext cx="9203528" cy="3993266"/>
          </a:xfrm>
          <a:prstGeom prst="rect">
            <a:avLst/>
          </a:prstGeom>
        </p:spPr>
      </p:pic>
    </p:spTree>
    <p:extLst>
      <p:ext uri="{BB962C8B-B14F-4D97-AF65-F5344CB8AC3E}">
        <p14:creationId xmlns:p14="http://schemas.microsoft.com/office/powerpoint/2010/main" val="1244554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3DD2-F877-482B-99E4-D694157CA2FE}"/>
              </a:ext>
            </a:extLst>
          </p:cNvPr>
          <p:cNvSpPr>
            <a:spLocks noGrp="1"/>
          </p:cNvSpPr>
          <p:nvPr>
            <p:ph type="title"/>
          </p:nvPr>
        </p:nvSpPr>
        <p:spPr/>
        <p:txBody>
          <a:bodyPr vert="horz" lIns="91440" tIns="45720" rIns="91440" bIns="45720" rtlCol="0" anchor="ctr">
            <a:normAutofit/>
          </a:bodyPr>
          <a:lstStyle/>
          <a:p>
            <a:r>
              <a:rPr lang="en-US" dirty="0"/>
              <a:t>Row Number – Simple example 2 </a:t>
            </a:r>
          </a:p>
        </p:txBody>
      </p:sp>
      <p:pic>
        <p:nvPicPr>
          <p:cNvPr id="4" name="Content Placeholder 3">
            <a:extLst>
              <a:ext uri="{FF2B5EF4-FFF2-40B4-BE49-F238E27FC236}">
                <a16:creationId xmlns:a16="http://schemas.microsoft.com/office/drawing/2014/main" id="{C8B2443C-B612-48DB-8E2C-7F8091AF625C}"/>
              </a:ext>
            </a:extLst>
          </p:cNvPr>
          <p:cNvPicPr>
            <a:picLocks noGrp="1" noChangeAspect="1"/>
          </p:cNvPicPr>
          <p:nvPr>
            <p:ph sz="half" idx="1"/>
          </p:nvPr>
        </p:nvPicPr>
        <p:blipFill>
          <a:blip r:embed="rId2"/>
          <a:stretch>
            <a:fillRect/>
          </a:stretch>
        </p:blipFill>
        <p:spPr>
          <a:xfrm>
            <a:off x="838200" y="3272730"/>
            <a:ext cx="5181600" cy="1457128"/>
          </a:xfrm>
          <a:prstGeom prst="rect">
            <a:avLst/>
          </a:prstGeom>
        </p:spPr>
      </p:pic>
      <p:sp>
        <p:nvSpPr>
          <p:cNvPr id="6" name="Content Placeholder 5">
            <a:extLst>
              <a:ext uri="{FF2B5EF4-FFF2-40B4-BE49-F238E27FC236}">
                <a16:creationId xmlns:a16="http://schemas.microsoft.com/office/drawing/2014/main" id="{50EABF8C-CC3C-4B1F-8150-53B8975F914E}"/>
              </a:ext>
            </a:extLst>
          </p:cNvPr>
          <p:cNvSpPr>
            <a:spLocks noGrp="1"/>
          </p:cNvSpPr>
          <p:nvPr>
            <p:ph sz="half" idx="2"/>
          </p:nvPr>
        </p:nvSpPr>
        <p:spPr>
          <a:xfrm>
            <a:off x="6172200" y="3715473"/>
            <a:ext cx="5181600" cy="2461490"/>
          </a:xfrm>
        </p:spPr>
        <p:txBody>
          <a:bodyPr>
            <a:normAutofit lnSpcReduction="10000"/>
          </a:bodyPr>
          <a:lstStyle/>
          <a:p>
            <a:r>
              <a:rPr lang="en-US" dirty="0"/>
              <a:t>Here, we are using occurred at in the order by clause. </a:t>
            </a:r>
          </a:p>
          <a:p>
            <a:r>
              <a:rPr lang="en-US" dirty="0"/>
              <a:t>Therefore, here the row num is depending upon the occurred at column hence it is different than the id. </a:t>
            </a:r>
          </a:p>
        </p:txBody>
      </p:sp>
      <p:pic>
        <p:nvPicPr>
          <p:cNvPr id="5" name="Picture 4">
            <a:extLst>
              <a:ext uri="{FF2B5EF4-FFF2-40B4-BE49-F238E27FC236}">
                <a16:creationId xmlns:a16="http://schemas.microsoft.com/office/drawing/2014/main" id="{A3737DBB-D3BF-4A7F-824A-EAACC0F6C029}"/>
              </a:ext>
            </a:extLst>
          </p:cNvPr>
          <p:cNvPicPr>
            <a:picLocks noChangeAspect="1"/>
          </p:cNvPicPr>
          <p:nvPr/>
        </p:nvPicPr>
        <p:blipFill>
          <a:blip r:embed="rId3"/>
          <a:stretch>
            <a:fillRect/>
          </a:stretch>
        </p:blipFill>
        <p:spPr>
          <a:xfrm>
            <a:off x="990600" y="1816100"/>
            <a:ext cx="10172700" cy="1460500"/>
          </a:xfrm>
          <a:prstGeom prst="rect">
            <a:avLst/>
          </a:prstGeom>
        </p:spPr>
      </p:pic>
    </p:spTree>
    <p:extLst>
      <p:ext uri="{BB962C8B-B14F-4D97-AF65-F5344CB8AC3E}">
        <p14:creationId xmlns:p14="http://schemas.microsoft.com/office/powerpoint/2010/main" val="2985706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14DD55-126B-47C6-AACB-1DEA40A5F961}"/>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a:t>Row Number &amp; Partition By Clause </a:t>
            </a:r>
          </a:p>
        </p:txBody>
      </p:sp>
      <p:sp>
        <p:nvSpPr>
          <p:cNvPr id="4" name="Content Placeholder 3">
            <a:extLst>
              <a:ext uri="{FF2B5EF4-FFF2-40B4-BE49-F238E27FC236}">
                <a16:creationId xmlns:a16="http://schemas.microsoft.com/office/drawing/2014/main" id="{D157BE0B-2E2B-4C84-9ECC-9129B1A3F862}"/>
              </a:ext>
            </a:extLst>
          </p:cNvPr>
          <p:cNvSpPr>
            <a:spLocks noGrp="1"/>
          </p:cNvSpPr>
          <p:nvPr>
            <p:ph sz="half" idx="2"/>
          </p:nvPr>
        </p:nvSpPr>
        <p:spPr>
          <a:xfrm>
            <a:off x="643469" y="1782981"/>
            <a:ext cx="4008384" cy="4393982"/>
          </a:xfrm>
        </p:spPr>
        <p:txBody>
          <a:bodyPr vert="horz" lIns="91440" tIns="45720" rIns="91440" bIns="45720" rtlCol="0">
            <a:normAutofit/>
          </a:bodyPr>
          <a:lstStyle/>
          <a:p>
            <a:r>
              <a:rPr lang="en-US" sz="2000" dirty="0"/>
              <a:t>Here since we have partitioned by the account id. </a:t>
            </a:r>
          </a:p>
          <a:p>
            <a:r>
              <a:rPr lang="en-US" sz="2000" dirty="0"/>
              <a:t>In each account id, we are getting the row number with respect to </a:t>
            </a:r>
            <a:r>
              <a:rPr lang="en-US" sz="2000" dirty="0" err="1"/>
              <a:t>occuredt</a:t>
            </a:r>
            <a:r>
              <a:rPr lang="en-US" sz="2000" dirty="0"/>
              <a:t> at . </a:t>
            </a:r>
          </a:p>
          <a:p>
            <a:r>
              <a:rPr lang="en-US" sz="2000" dirty="0"/>
              <a:t>So the row number 1 shows the first order for this account. </a:t>
            </a:r>
          </a:p>
        </p:txBody>
      </p:sp>
      <p:grpSp>
        <p:nvGrpSpPr>
          <p:cNvPr id="13" name="Group 1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a:extLst>
              <a:ext uri="{FF2B5EF4-FFF2-40B4-BE49-F238E27FC236}">
                <a16:creationId xmlns:a16="http://schemas.microsoft.com/office/drawing/2014/main" id="{680943FE-EAA9-4112-9F43-D242831E6559}"/>
              </a:ext>
            </a:extLst>
          </p:cNvPr>
          <p:cNvPicPr>
            <a:picLocks noGrp="1" noChangeAspect="1"/>
          </p:cNvPicPr>
          <p:nvPr>
            <p:ph sz="half" idx="1"/>
          </p:nvPr>
        </p:nvPicPr>
        <p:blipFill>
          <a:blip r:embed="rId2"/>
          <a:stretch>
            <a:fillRect/>
          </a:stretch>
        </p:blipFill>
        <p:spPr>
          <a:xfrm>
            <a:off x="5295319" y="2051793"/>
            <a:ext cx="6253211" cy="1578935"/>
          </a:xfrm>
          <a:prstGeom prst="rect">
            <a:avLst/>
          </a:prstGeom>
        </p:spPr>
      </p:pic>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679D1483-5280-46B1-B397-26C843262790}"/>
              </a:ext>
            </a:extLst>
          </p:cNvPr>
          <p:cNvPicPr>
            <a:picLocks noChangeAspect="1"/>
          </p:cNvPicPr>
          <p:nvPr/>
        </p:nvPicPr>
        <p:blipFill>
          <a:blip r:embed="rId3"/>
          <a:stretch>
            <a:fillRect/>
          </a:stretch>
        </p:blipFill>
        <p:spPr>
          <a:xfrm>
            <a:off x="4734190" y="4012280"/>
            <a:ext cx="7485718" cy="1775061"/>
          </a:xfrm>
          <a:prstGeom prst="rect">
            <a:avLst/>
          </a:prstGeom>
        </p:spPr>
      </p:pic>
    </p:spTree>
    <p:extLst>
      <p:ext uri="{BB962C8B-B14F-4D97-AF65-F5344CB8AC3E}">
        <p14:creationId xmlns:p14="http://schemas.microsoft.com/office/powerpoint/2010/main" val="187676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01418-1AD1-4160-A3D0-79C03CDCE36B}"/>
              </a:ext>
            </a:extLst>
          </p:cNvPr>
          <p:cNvSpPr>
            <a:spLocks noGrp="1"/>
          </p:cNvSpPr>
          <p:nvPr>
            <p:ph type="title"/>
          </p:nvPr>
        </p:nvSpPr>
        <p:spPr/>
        <p:txBody>
          <a:bodyPr/>
          <a:lstStyle/>
          <a:p>
            <a:r>
              <a:rPr lang="en-US" dirty="0"/>
              <a:t>Why Window Function </a:t>
            </a:r>
          </a:p>
        </p:txBody>
      </p:sp>
      <p:sp>
        <p:nvSpPr>
          <p:cNvPr id="3" name="Content Placeholder 2">
            <a:extLst>
              <a:ext uri="{FF2B5EF4-FFF2-40B4-BE49-F238E27FC236}">
                <a16:creationId xmlns:a16="http://schemas.microsoft.com/office/drawing/2014/main" id="{1E8DAE27-FB35-4B4B-9455-9BCDBC99602C}"/>
              </a:ext>
            </a:extLst>
          </p:cNvPr>
          <p:cNvSpPr>
            <a:spLocks noGrp="1"/>
          </p:cNvSpPr>
          <p:nvPr>
            <p:ph idx="1"/>
          </p:nvPr>
        </p:nvSpPr>
        <p:spPr/>
        <p:txBody>
          <a:bodyPr/>
          <a:lstStyle/>
          <a:p>
            <a:r>
              <a:rPr lang="en-US" dirty="0"/>
              <a:t>Powerful concept – important skills to use &amp; be able to identify when to use them. </a:t>
            </a:r>
          </a:p>
          <a:p>
            <a:r>
              <a:rPr lang="en-US" dirty="0"/>
              <a:t>Allows to compare one row to another without any joins </a:t>
            </a:r>
          </a:p>
          <a:p>
            <a:r>
              <a:rPr lang="en-US" dirty="0"/>
              <a:t>Can do simple things like create a running total</a:t>
            </a:r>
          </a:p>
          <a:p>
            <a:r>
              <a:rPr lang="en-US" dirty="0"/>
              <a:t>&amp; Can also do tricky things like determine whether one row is greater than previous row &amp; classify it based on your findings. </a:t>
            </a:r>
          </a:p>
          <a:p>
            <a:endParaRPr lang="en-US" dirty="0"/>
          </a:p>
        </p:txBody>
      </p:sp>
    </p:spTree>
    <p:extLst>
      <p:ext uri="{BB962C8B-B14F-4D97-AF65-F5344CB8AC3E}">
        <p14:creationId xmlns:p14="http://schemas.microsoft.com/office/powerpoint/2010/main" val="1095918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0D8998-4F76-47A0-A60A-09C97AACFBD7}"/>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a:t>Rank </a:t>
            </a:r>
          </a:p>
        </p:txBody>
      </p:sp>
      <p:sp>
        <p:nvSpPr>
          <p:cNvPr id="4" name="Content Placeholder 3">
            <a:extLst>
              <a:ext uri="{FF2B5EF4-FFF2-40B4-BE49-F238E27FC236}">
                <a16:creationId xmlns:a16="http://schemas.microsoft.com/office/drawing/2014/main" id="{97802901-2FEF-4FFA-9090-9125DDC91D2D}"/>
              </a:ext>
            </a:extLst>
          </p:cNvPr>
          <p:cNvSpPr>
            <a:spLocks noGrp="1"/>
          </p:cNvSpPr>
          <p:nvPr>
            <p:ph sz="half" idx="2"/>
          </p:nvPr>
        </p:nvSpPr>
        <p:spPr>
          <a:xfrm>
            <a:off x="643469" y="1782981"/>
            <a:ext cx="4008384" cy="4393982"/>
          </a:xfrm>
        </p:spPr>
        <p:txBody>
          <a:bodyPr vert="horz" lIns="91440" tIns="45720" rIns="91440" bIns="45720" rtlCol="0">
            <a:normAutofit/>
          </a:bodyPr>
          <a:lstStyle/>
          <a:p>
            <a:r>
              <a:rPr lang="en-US" sz="2000"/>
              <a:t>Works Similar to row number. </a:t>
            </a:r>
          </a:p>
          <a:p>
            <a:r>
              <a:rPr lang="en-US" sz="2000"/>
              <a:t>If two rows have the same value for the order by column which is occurred at here than they both will get the same rank. </a:t>
            </a:r>
          </a:p>
          <a:p>
            <a:r>
              <a:rPr lang="en-US" sz="2000"/>
              <a:t>Where as row number assigns different values. </a:t>
            </a:r>
          </a:p>
        </p:txBody>
      </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a:extLst>
              <a:ext uri="{FF2B5EF4-FFF2-40B4-BE49-F238E27FC236}">
                <a16:creationId xmlns:a16="http://schemas.microsoft.com/office/drawing/2014/main" id="{A52DEC73-B995-4C18-87F1-C14A90690E24}"/>
              </a:ext>
            </a:extLst>
          </p:cNvPr>
          <p:cNvPicPr>
            <a:picLocks noGrp="1" noChangeAspect="1"/>
          </p:cNvPicPr>
          <p:nvPr>
            <p:ph sz="half" idx="1"/>
          </p:nvPr>
        </p:nvPicPr>
        <p:blipFill>
          <a:blip r:embed="rId2"/>
          <a:stretch>
            <a:fillRect/>
          </a:stretch>
        </p:blipFill>
        <p:spPr>
          <a:xfrm>
            <a:off x="4413543" y="321732"/>
            <a:ext cx="7595148" cy="1784859"/>
          </a:xfrm>
          <a:prstGeom prst="rect">
            <a:avLst/>
          </a:prstGeom>
        </p:spPr>
      </p:pic>
      <p:grpSp>
        <p:nvGrpSpPr>
          <p:cNvPr id="21" name="Group 2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2"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F4D92E7-21F1-4A16-9950-B71214362C0A}"/>
              </a:ext>
            </a:extLst>
          </p:cNvPr>
          <p:cNvPicPr>
            <a:picLocks noChangeAspect="1"/>
          </p:cNvPicPr>
          <p:nvPr/>
        </p:nvPicPr>
        <p:blipFill>
          <a:blip r:embed="rId3"/>
          <a:stretch>
            <a:fillRect/>
          </a:stretch>
        </p:blipFill>
        <p:spPr>
          <a:xfrm>
            <a:off x="2134269" y="4618016"/>
            <a:ext cx="10057732" cy="1558947"/>
          </a:xfrm>
          <a:prstGeom prst="rect">
            <a:avLst/>
          </a:prstGeom>
        </p:spPr>
      </p:pic>
    </p:spTree>
    <p:extLst>
      <p:ext uri="{BB962C8B-B14F-4D97-AF65-F5344CB8AC3E}">
        <p14:creationId xmlns:p14="http://schemas.microsoft.com/office/powerpoint/2010/main" val="4047456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27B10-164F-4CA8-89C8-58ADC2C12218}"/>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Rank VS Row With example </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483FD5F7-005F-4C4D-BE0F-B6CCC2149FE8}"/>
              </a:ext>
            </a:extLst>
          </p:cNvPr>
          <p:cNvSpPr>
            <a:spLocks noGrp="1"/>
          </p:cNvSpPr>
          <p:nvPr>
            <p:ph sz="half" idx="2"/>
          </p:nvPr>
        </p:nvSpPr>
        <p:spPr>
          <a:xfrm>
            <a:off x="406400" y="2679700"/>
            <a:ext cx="4432300" cy="3492500"/>
          </a:xfrm>
        </p:spPr>
        <p:txBody>
          <a:bodyPr vert="horz" wrap="square" lIns="91440" tIns="45720" rIns="91440" bIns="45720" rtlCol="0" anchor="t">
            <a:noAutofit/>
          </a:bodyPr>
          <a:lstStyle/>
          <a:p>
            <a:r>
              <a:rPr lang="en-US" sz="2000" dirty="0"/>
              <a:t>To illustrate the fact that if the order by column value is same than rank will be the same for the two rows but they will have different values for the row number. </a:t>
            </a:r>
          </a:p>
          <a:p>
            <a:r>
              <a:rPr lang="en-US" sz="2000" dirty="0"/>
              <a:t>Here entries with the same month have the same rank. </a:t>
            </a:r>
          </a:p>
          <a:p>
            <a:r>
              <a:rPr lang="en-US" sz="2000" dirty="0"/>
              <a:t>Rank column than skip some values as well.</a:t>
            </a:r>
          </a:p>
        </p:txBody>
      </p:sp>
      <p:pic>
        <p:nvPicPr>
          <p:cNvPr id="5" name="Content Placeholder 4">
            <a:extLst>
              <a:ext uri="{FF2B5EF4-FFF2-40B4-BE49-F238E27FC236}">
                <a16:creationId xmlns:a16="http://schemas.microsoft.com/office/drawing/2014/main" id="{19A88C38-8A5C-4211-AD2F-4E6CBEC7B2AD}"/>
              </a:ext>
            </a:extLst>
          </p:cNvPr>
          <p:cNvPicPr>
            <a:picLocks noGrp="1" noChangeAspect="1"/>
          </p:cNvPicPr>
          <p:nvPr>
            <p:ph sz="half" idx="1"/>
          </p:nvPr>
        </p:nvPicPr>
        <p:blipFill>
          <a:blip r:embed="rId3"/>
          <a:stretch>
            <a:fillRect/>
          </a:stretch>
        </p:blipFill>
        <p:spPr>
          <a:xfrm>
            <a:off x="3850057" y="-25727"/>
            <a:ext cx="8753422" cy="1643429"/>
          </a:xfrm>
          <a:prstGeom prst="rect">
            <a:avLst/>
          </a:prstGeom>
        </p:spPr>
      </p:pic>
      <p:pic>
        <p:nvPicPr>
          <p:cNvPr id="6" name="Picture 5">
            <a:extLst>
              <a:ext uri="{FF2B5EF4-FFF2-40B4-BE49-F238E27FC236}">
                <a16:creationId xmlns:a16="http://schemas.microsoft.com/office/drawing/2014/main" id="{87445722-403A-467C-8937-5513F4A9148B}"/>
              </a:ext>
            </a:extLst>
          </p:cNvPr>
          <p:cNvPicPr>
            <a:picLocks noChangeAspect="1"/>
          </p:cNvPicPr>
          <p:nvPr/>
        </p:nvPicPr>
        <p:blipFill>
          <a:blip r:embed="rId4"/>
          <a:stretch>
            <a:fillRect/>
          </a:stretch>
        </p:blipFill>
        <p:spPr>
          <a:xfrm>
            <a:off x="1388962" y="5282687"/>
            <a:ext cx="12192000" cy="2048063"/>
          </a:xfrm>
          <a:prstGeom prst="rect">
            <a:avLst/>
          </a:prstGeom>
        </p:spPr>
      </p:pic>
    </p:spTree>
    <p:extLst>
      <p:ext uri="{BB962C8B-B14F-4D97-AF65-F5344CB8AC3E}">
        <p14:creationId xmlns:p14="http://schemas.microsoft.com/office/powerpoint/2010/main" val="325981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211EAA-57D3-44DF-BF87-93C69D0781E5}"/>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Dense Rank </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B8C8D980-FED5-4E6B-BCB5-E46BA59B4334}"/>
              </a:ext>
            </a:extLst>
          </p:cNvPr>
          <p:cNvSpPr>
            <a:spLocks noGrp="1"/>
          </p:cNvSpPr>
          <p:nvPr>
            <p:ph sz="half" idx="2"/>
          </p:nvPr>
        </p:nvSpPr>
        <p:spPr>
          <a:xfrm>
            <a:off x="406400" y="2679700"/>
            <a:ext cx="4432300" cy="3492500"/>
          </a:xfrm>
        </p:spPr>
        <p:txBody>
          <a:bodyPr vert="horz" wrap="square" lIns="91440" tIns="45720" rIns="91440" bIns="45720" rtlCol="0" anchor="t">
            <a:noAutofit/>
          </a:bodyPr>
          <a:lstStyle/>
          <a:p>
            <a:r>
              <a:rPr lang="en-US" sz="2400" dirty="0"/>
              <a:t>Does not skip values after assigning several rows the same rank. </a:t>
            </a:r>
          </a:p>
        </p:txBody>
      </p:sp>
      <p:pic>
        <p:nvPicPr>
          <p:cNvPr id="5" name="Content Placeholder 4">
            <a:extLst>
              <a:ext uri="{FF2B5EF4-FFF2-40B4-BE49-F238E27FC236}">
                <a16:creationId xmlns:a16="http://schemas.microsoft.com/office/drawing/2014/main" id="{C9DC9FF6-DDB2-4C08-8BE9-7390C0F06F38}"/>
              </a:ext>
            </a:extLst>
          </p:cNvPr>
          <p:cNvPicPr>
            <a:picLocks noGrp="1" noChangeAspect="1"/>
          </p:cNvPicPr>
          <p:nvPr>
            <p:ph sz="half" idx="1"/>
          </p:nvPr>
        </p:nvPicPr>
        <p:blipFill>
          <a:blip r:embed="rId2"/>
          <a:stretch>
            <a:fillRect/>
          </a:stretch>
        </p:blipFill>
        <p:spPr>
          <a:xfrm>
            <a:off x="3393061" y="4011591"/>
            <a:ext cx="8290618" cy="1622078"/>
          </a:xfrm>
          <a:prstGeom prst="rect">
            <a:avLst/>
          </a:prstGeom>
        </p:spPr>
      </p:pic>
      <p:pic>
        <p:nvPicPr>
          <p:cNvPr id="6" name="Picture 5">
            <a:extLst>
              <a:ext uri="{FF2B5EF4-FFF2-40B4-BE49-F238E27FC236}">
                <a16:creationId xmlns:a16="http://schemas.microsoft.com/office/drawing/2014/main" id="{AB542CF4-032D-4F3C-B74C-A0C01C4DB4FC}"/>
              </a:ext>
            </a:extLst>
          </p:cNvPr>
          <p:cNvPicPr>
            <a:picLocks noChangeAspect="1"/>
          </p:cNvPicPr>
          <p:nvPr/>
        </p:nvPicPr>
        <p:blipFill>
          <a:blip r:embed="rId3"/>
          <a:stretch>
            <a:fillRect/>
          </a:stretch>
        </p:blipFill>
        <p:spPr>
          <a:xfrm>
            <a:off x="3393061" y="199341"/>
            <a:ext cx="8522111" cy="1583159"/>
          </a:xfrm>
          <a:prstGeom prst="rect">
            <a:avLst/>
          </a:prstGeom>
        </p:spPr>
      </p:pic>
    </p:spTree>
    <p:extLst>
      <p:ext uri="{BB962C8B-B14F-4D97-AF65-F5344CB8AC3E}">
        <p14:creationId xmlns:p14="http://schemas.microsoft.com/office/powerpoint/2010/main" val="3875442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CFBB-2CF3-42EB-983A-D888825E4C47}"/>
              </a:ext>
            </a:extLst>
          </p:cNvPr>
          <p:cNvSpPr>
            <a:spLocks noGrp="1"/>
          </p:cNvSpPr>
          <p:nvPr>
            <p:ph type="title"/>
          </p:nvPr>
        </p:nvSpPr>
        <p:spPr/>
        <p:txBody>
          <a:bodyPr/>
          <a:lstStyle/>
          <a:p>
            <a:r>
              <a:rPr lang="en-US" dirty="0"/>
              <a:t>Quiz Row Number &amp; Rank </a:t>
            </a:r>
          </a:p>
        </p:txBody>
      </p:sp>
      <p:pic>
        <p:nvPicPr>
          <p:cNvPr id="6" name="Content Placeholder 5">
            <a:extLst>
              <a:ext uri="{FF2B5EF4-FFF2-40B4-BE49-F238E27FC236}">
                <a16:creationId xmlns:a16="http://schemas.microsoft.com/office/drawing/2014/main" id="{C639A617-5D76-4BEA-AE94-A248B1BA94A3}"/>
              </a:ext>
            </a:extLst>
          </p:cNvPr>
          <p:cNvPicPr>
            <a:picLocks noGrp="1" noChangeAspect="1"/>
          </p:cNvPicPr>
          <p:nvPr>
            <p:ph sz="half" idx="1"/>
          </p:nvPr>
        </p:nvPicPr>
        <p:blipFill>
          <a:blip r:embed="rId2"/>
          <a:stretch>
            <a:fillRect/>
          </a:stretch>
        </p:blipFill>
        <p:spPr>
          <a:xfrm>
            <a:off x="310950" y="2193521"/>
            <a:ext cx="5708850" cy="3983441"/>
          </a:xfrm>
          <a:prstGeom prst="rect">
            <a:avLst/>
          </a:prstGeom>
        </p:spPr>
      </p:pic>
      <p:sp>
        <p:nvSpPr>
          <p:cNvPr id="4" name="Content Placeholder 3">
            <a:extLst>
              <a:ext uri="{FF2B5EF4-FFF2-40B4-BE49-F238E27FC236}">
                <a16:creationId xmlns:a16="http://schemas.microsoft.com/office/drawing/2014/main" id="{F70C580B-EADD-44F6-BDE2-E15FB68A7187}"/>
              </a:ext>
            </a:extLst>
          </p:cNvPr>
          <p:cNvSpPr>
            <a:spLocks noGrp="1"/>
          </p:cNvSpPr>
          <p:nvPr>
            <p:ph sz="half" idx="2"/>
          </p:nvPr>
        </p:nvSpPr>
        <p:spPr/>
        <p:txBody>
          <a:bodyPr/>
          <a:lstStyle/>
          <a:p>
            <a:r>
              <a:rPr lang="en-US" dirty="0"/>
              <a:t>SELECT </a:t>
            </a:r>
            <a:r>
              <a:rPr lang="en-US" dirty="0" err="1"/>
              <a:t>id,account_id,total</a:t>
            </a:r>
            <a:r>
              <a:rPr lang="en-US" dirty="0"/>
              <a:t>,</a:t>
            </a:r>
          </a:p>
          <a:p>
            <a:r>
              <a:rPr lang="en-US" dirty="0"/>
              <a:t>  RANK() OVER (PARTITION BY </a:t>
            </a:r>
            <a:r>
              <a:rPr lang="en-US" dirty="0" err="1"/>
              <a:t>account_id</a:t>
            </a:r>
            <a:r>
              <a:rPr lang="en-US" dirty="0"/>
              <a:t> ORDER BY total DESC) AS </a:t>
            </a:r>
            <a:r>
              <a:rPr lang="en-US" dirty="0" err="1"/>
              <a:t>total_rank</a:t>
            </a:r>
            <a:endParaRPr lang="en-US" dirty="0"/>
          </a:p>
          <a:p>
            <a:r>
              <a:rPr lang="en-US" dirty="0"/>
              <a:t>FROM orders</a:t>
            </a:r>
          </a:p>
        </p:txBody>
      </p:sp>
    </p:spTree>
    <p:extLst>
      <p:ext uri="{BB962C8B-B14F-4D97-AF65-F5344CB8AC3E}">
        <p14:creationId xmlns:p14="http://schemas.microsoft.com/office/powerpoint/2010/main" val="3329276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52A0-BFB0-463A-A3CB-3F1110575541}"/>
              </a:ext>
            </a:extLst>
          </p:cNvPr>
          <p:cNvSpPr>
            <a:spLocks noGrp="1"/>
          </p:cNvSpPr>
          <p:nvPr>
            <p:ph type="title"/>
          </p:nvPr>
        </p:nvSpPr>
        <p:spPr/>
        <p:txBody>
          <a:bodyPr/>
          <a:lstStyle/>
          <a:p>
            <a:r>
              <a:rPr lang="en-US" dirty="0"/>
              <a:t>Aggregates in Window Function</a:t>
            </a:r>
          </a:p>
        </p:txBody>
      </p:sp>
      <p:sp>
        <p:nvSpPr>
          <p:cNvPr id="4" name="Content Placeholder 3">
            <a:extLst>
              <a:ext uri="{FF2B5EF4-FFF2-40B4-BE49-F238E27FC236}">
                <a16:creationId xmlns:a16="http://schemas.microsoft.com/office/drawing/2014/main" id="{0221A87F-C57A-4E21-8E44-C3203ED6D9A0}"/>
              </a:ext>
            </a:extLst>
          </p:cNvPr>
          <p:cNvSpPr>
            <a:spLocks noGrp="1"/>
          </p:cNvSpPr>
          <p:nvPr>
            <p:ph idx="1"/>
          </p:nvPr>
        </p:nvSpPr>
        <p:spPr/>
        <p:txBody>
          <a:bodyPr/>
          <a:lstStyle/>
          <a:p>
            <a:r>
              <a:rPr lang="en-US" dirty="0"/>
              <a:t>While using window functions we can apply same aggregate functions that we do normally. </a:t>
            </a:r>
          </a:p>
          <a:p>
            <a:r>
              <a:rPr lang="en-US" dirty="0"/>
              <a:t>SUM </a:t>
            </a:r>
          </a:p>
          <a:p>
            <a:r>
              <a:rPr lang="en-US" dirty="0"/>
              <a:t>Count </a:t>
            </a:r>
          </a:p>
          <a:p>
            <a:r>
              <a:rPr lang="en-US" dirty="0"/>
              <a:t>AVG </a:t>
            </a:r>
          </a:p>
          <a:p>
            <a:r>
              <a:rPr lang="en-US" dirty="0"/>
              <a:t>Min</a:t>
            </a:r>
          </a:p>
          <a:p>
            <a:r>
              <a:rPr lang="en-US" dirty="0"/>
              <a:t>Max </a:t>
            </a:r>
          </a:p>
        </p:txBody>
      </p:sp>
    </p:spTree>
    <p:extLst>
      <p:ext uri="{BB962C8B-B14F-4D97-AF65-F5344CB8AC3E}">
        <p14:creationId xmlns:p14="http://schemas.microsoft.com/office/powerpoint/2010/main" val="3688889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E1DA53-9811-4831-9BFB-3E8658F08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93A0B6-29AF-43F9-A4D9-816E6E8DB418}"/>
              </a:ext>
            </a:extLst>
          </p:cNvPr>
          <p:cNvSpPr>
            <a:spLocks noGrp="1"/>
          </p:cNvSpPr>
          <p:nvPr>
            <p:ph type="title"/>
          </p:nvPr>
        </p:nvSpPr>
        <p:spPr>
          <a:xfrm>
            <a:off x="838199" y="552906"/>
            <a:ext cx="5162891" cy="1674904"/>
          </a:xfrm>
        </p:spPr>
        <p:txBody>
          <a:bodyPr anchor="ctr">
            <a:normAutofit/>
          </a:bodyPr>
          <a:lstStyle/>
          <a:p>
            <a:r>
              <a:rPr lang="en-US" sz="4000" dirty="0"/>
              <a:t>Aggregates in Window Function – Example </a:t>
            </a:r>
          </a:p>
        </p:txBody>
      </p:sp>
      <p:sp>
        <p:nvSpPr>
          <p:cNvPr id="8" name="Content Placeholder 7">
            <a:extLst>
              <a:ext uri="{FF2B5EF4-FFF2-40B4-BE49-F238E27FC236}">
                <a16:creationId xmlns:a16="http://schemas.microsoft.com/office/drawing/2014/main" id="{4066A69F-8C23-412B-9DDA-9EFE9D8B33D8}"/>
              </a:ext>
            </a:extLst>
          </p:cNvPr>
          <p:cNvSpPr>
            <a:spLocks noGrp="1"/>
          </p:cNvSpPr>
          <p:nvPr>
            <p:ph idx="1"/>
          </p:nvPr>
        </p:nvSpPr>
        <p:spPr>
          <a:xfrm>
            <a:off x="6190910" y="81024"/>
            <a:ext cx="4992906" cy="2146788"/>
          </a:xfrm>
        </p:spPr>
        <p:txBody>
          <a:bodyPr anchor="ctr">
            <a:normAutofit fontScale="85000" lnSpcReduction="20000"/>
          </a:bodyPr>
          <a:lstStyle/>
          <a:p>
            <a:r>
              <a:rPr lang="en-US" sz="2000" dirty="0"/>
              <a:t>Sum is creating a running total. For the </a:t>
            </a:r>
            <a:r>
              <a:rPr lang="en-US" sz="2000" dirty="0" err="1"/>
              <a:t>ist</a:t>
            </a:r>
            <a:r>
              <a:rPr lang="en-US" sz="2000" dirty="0"/>
              <a:t> row the sum is 123 but for the 2</a:t>
            </a:r>
            <a:r>
              <a:rPr lang="en-US" sz="2000" baseline="30000" dirty="0"/>
              <a:t>nd</a:t>
            </a:r>
            <a:r>
              <a:rPr lang="en-US" sz="2000" dirty="0"/>
              <a:t> &amp; third row the sum is 819 for both. </a:t>
            </a:r>
          </a:p>
          <a:p>
            <a:r>
              <a:rPr lang="en-US" sz="2000" dirty="0"/>
              <a:t>The reason is that we are ordering by month &amp; this creates the same window for both of these entries hence the running sum for these entries will be same. </a:t>
            </a:r>
          </a:p>
          <a:p>
            <a:r>
              <a:rPr lang="en-US" sz="2000" dirty="0"/>
              <a:t>Row 2 &amp; 3 have the same month they are grouped together. </a:t>
            </a:r>
          </a:p>
        </p:txBody>
      </p:sp>
      <p:pic>
        <p:nvPicPr>
          <p:cNvPr id="4" name="Content Placeholder 3">
            <a:extLst>
              <a:ext uri="{FF2B5EF4-FFF2-40B4-BE49-F238E27FC236}">
                <a16:creationId xmlns:a16="http://schemas.microsoft.com/office/drawing/2014/main" id="{AF130A31-8B23-4C6D-B5D1-73C7CDF90F85}"/>
              </a:ext>
            </a:extLst>
          </p:cNvPr>
          <p:cNvPicPr>
            <a:picLocks noChangeAspect="1"/>
          </p:cNvPicPr>
          <p:nvPr/>
        </p:nvPicPr>
        <p:blipFill rotWithShape="1">
          <a:blip r:embed="rId2"/>
          <a:srcRect r="-1" b="12350"/>
          <a:stretch/>
        </p:blipFill>
        <p:spPr>
          <a:xfrm>
            <a:off x="182881" y="2405149"/>
            <a:ext cx="11834494" cy="4278819"/>
          </a:xfrm>
          <a:prstGeom prst="rect">
            <a:avLst/>
          </a:prstGeom>
        </p:spPr>
      </p:pic>
    </p:spTree>
    <p:extLst>
      <p:ext uri="{BB962C8B-B14F-4D97-AF65-F5344CB8AC3E}">
        <p14:creationId xmlns:p14="http://schemas.microsoft.com/office/powerpoint/2010/main" val="2784430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6998-16FD-4457-93F7-C9B3A0A594CC}"/>
              </a:ext>
            </a:extLst>
          </p:cNvPr>
          <p:cNvSpPr>
            <a:spLocks noGrp="1"/>
          </p:cNvSpPr>
          <p:nvPr>
            <p:ph type="title"/>
          </p:nvPr>
        </p:nvSpPr>
        <p:spPr/>
        <p:txBody>
          <a:bodyPr/>
          <a:lstStyle/>
          <a:p>
            <a:r>
              <a:rPr lang="en-US" dirty="0"/>
              <a:t>Aggregates in Window Function – Example Continued </a:t>
            </a:r>
          </a:p>
        </p:txBody>
      </p:sp>
      <p:sp>
        <p:nvSpPr>
          <p:cNvPr id="3" name="Content Placeholder 2">
            <a:extLst>
              <a:ext uri="{FF2B5EF4-FFF2-40B4-BE49-F238E27FC236}">
                <a16:creationId xmlns:a16="http://schemas.microsoft.com/office/drawing/2014/main" id="{B24CA937-1990-4FF7-86B9-3341EAE49CED}"/>
              </a:ext>
            </a:extLst>
          </p:cNvPr>
          <p:cNvSpPr>
            <a:spLocks noGrp="1"/>
          </p:cNvSpPr>
          <p:nvPr>
            <p:ph idx="1"/>
          </p:nvPr>
        </p:nvSpPr>
        <p:spPr/>
        <p:txBody>
          <a:bodyPr>
            <a:normAutofit lnSpcReduction="10000"/>
          </a:bodyPr>
          <a:lstStyle/>
          <a:p>
            <a:r>
              <a:rPr lang="en-US" dirty="0"/>
              <a:t>Row 2 &amp; 3 are the same for rank &amp; dense rank as well. Since they belong to the same month hence considered one group. </a:t>
            </a:r>
          </a:p>
          <a:p>
            <a:r>
              <a:rPr lang="en-US" dirty="0"/>
              <a:t>Similarly count is the running count, hence it will be the same for the group. </a:t>
            </a:r>
          </a:p>
          <a:p>
            <a:r>
              <a:rPr lang="en-US" dirty="0"/>
              <a:t>Similar for avg. which is running sum / running count. </a:t>
            </a:r>
          </a:p>
          <a:p>
            <a:r>
              <a:rPr lang="en-US" dirty="0"/>
              <a:t>The main idea is that these aggregations are based on the partition. </a:t>
            </a:r>
          </a:p>
          <a:p>
            <a:r>
              <a:rPr lang="en-US" dirty="0"/>
              <a:t>Min shows the lowest value up to that point in the window for example 123 is the lowest value until 85 is found. In the next window it will show the minimum for that window. </a:t>
            </a:r>
          </a:p>
          <a:p>
            <a:r>
              <a:rPr lang="en-US" dirty="0"/>
              <a:t>MAX always show the max value up to that point in the given window. </a:t>
            </a:r>
          </a:p>
          <a:p>
            <a:endParaRPr lang="en-US" dirty="0"/>
          </a:p>
        </p:txBody>
      </p:sp>
    </p:spTree>
    <p:extLst>
      <p:ext uri="{BB962C8B-B14F-4D97-AF65-F5344CB8AC3E}">
        <p14:creationId xmlns:p14="http://schemas.microsoft.com/office/powerpoint/2010/main" val="2475275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6347A-BE70-4183-A9E3-939A70638D5A}"/>
              </a:ext>
            </a:extLst>
          </p:cNvPr>
          <p:cNvSpPr>
            <a:spLocks noGrp="1"/>
          </p:cNvSpPr>
          <p:nvPr>
            <p:ph type="title"/>
          </p:nvPr>
        </p:nvSpPr>
        <p:spPr/>
        <p:txBody>
          <a:bodyPr/>
          <a:lstStyle/>
          <a:p>
            <a:r>
              <a:rPr lang="en-US" dirty="0"/>
              <a:t>Quiz Aggregates in Window Functions with and without ORDER BY</a:t>
            </a:r>
          </a:p>
        </p:txBody>
      </p:sp>
      <p:sp>
        <p:nvSpPr>
          <p:cNvPr id="3" name="Content Placeholder 2">
            <a:extLst>
              <a:ext uri="{FF2B5EF4-FFF2-40B4-BE49-F238E27FC236}">
                <a16:creationId xmlns:a16="http://schemas.microsoft.com/office/drawing/2014/main" id="{3015F002-8147-4431-966D-9B3647A835F4}"/>
              </a:ext>
            </a:extLst>
          </p:cNvPr>
          <p:cNvSpPr>
            <a:spLocks noGrp="1"/>
          </p:cNvSpPr>
          <p:nvPr>
            <p:ph idx="1"/>
          </p:nvPr>
        </p:nvSpPr>
        <p:spPr/>
        <p:txBody>
          <a:bodyPr/>
          <a:lstStyle/>
          <a:p>
            <a:r>
              <a:rPr lang="en-US" dirty="0"/>
              <a:t>If we don’t include the order by it than the whole group will have the same value. </a:t>
            </a:r>
          </a:p>
        </p:txBody>
      </p:sp>
      <p:pic>
        <p:nvPicPr>
          <p:cNvPr id="4" name="Picture 3">
            <a:extLst>
              <a:ext uri="{FF2B5EF4-FFF2-40B4-BE49-F238E27FC236}">
                <a16:creationId xmlns:a16="http://schemas.microsoft.com/office/drawing/2014/main" id="{1D20B3A2-0487-42AE-83B5-DC2098BF8B16}"/>
              </a:ext>
            </a:extLst>
          </p:cNvPr>
          <p:cNvPicPr>
            <a:picLocks noChangeAspect="1"/>
          </p:cNvPicPr>
          <p:nvPr/>
        </p:nvPicPr>
        <p:blipFill>
          <a:blip r:embed="rId2"/>
          <a:stretch>
            <a:fillRect/>
          </a:stretch>
        </p:blipFill>
        <p:spPr>
          <a:xfrm>
            <a:off x="3262432" y="2673350"/>
            <a:ext cx="7820025" cy="3819525"/>
          </a:xfrm>
          <a:prstGeom prst="rect">
            <a:avLst/>
          </a:prstGeom>
        </p:spPr>
      </p:pic>
    </p:spTree>
    <p:extLst>
      <p:ext uri="{BB962C8B-B14F-4D97-AF65-F5344CB8AC3E}">
        <p14:creationId xmlns:p14="http://schemas.microsoft.com/office/powerpoint/2010/main" val="2151246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F385-2B02-4323-A95F-DE8BAD00621C}"/>
              </a:ext>
            </a:extLst>
          </p:cNvPr>
          <p:cNvSpPr>
            <a:spLocks noGrp="1"/>
          </p:cNvSpPr>
          <p:nvPr>
            <p:ph type="title"/>
          </p:nvPr>
        </p:nvSpPr>
        <p:spPr/>
        <p:txBody>
          <a:bodyPr/>
          <a:lstStyle/>
          <a:p>
            <a:r>
              <a:rPr lang="en-US" dirty="0"/>
              <a:t>Quiz Udacity Explanation</a:t>
            </a:r>
          </a:p>
        </p:txBody>
      </p:sp>
      <p:sp>
        <p:nvSpPr>
          <p:cNvPr id="3" name="Content Placeholder 2">
            <a:extLst>
              <a:ext uri="{FF2B5EF4-FFF2-40B4-BE49-F238E27FC236}">
                <a16:creationId xmlns:a16="http://schemas.microsoft.com/office/drawing/2014/main" id="{72FB309B-0590-4CDA-9979-4AE1DB2F7D1A}"/>
              </a:ext>
            </a:extLst>
          </p:cNvPr>
          <p:cNvSpPr>
            <a:spLocks noGrp="1"/>
          </p:cNvSpPr>
          <p:nvPr>
            <p:ph idx="1"/>
          </p:nvPr>
        </p:nvSpPr>
        <p:spPr/>
        <p:txBody>
          <a:bodyPr/>
          <a:lstStyle/>
          <a:p>
            <a:r>
              <a:rPr lang="en-US" dirty="0"/>
              <a:t>The order by clause is one of two clauses integral to window function. </a:t>
            </a:r>
          </a:p>
          <a:p>
            <a:r>
              <a:rPr lang="en-US" dirty="0"/>
              <a:t>ORDER &amp; PARTITION define what is referred as a window which is the ordered subset of data over which calculations are made. </a:t>
            </a:r>
          </a:p>
          <a:p>
            <a:r>
              <a:rPr lang="en-US" dirty="0"/>
              <a:t>If we remove the order by clause, that just leaves an un-ordered partition. </a:t>
            </a:r>
          </a:p>
          <a:p>
            <a:r>
              <a:rPr lang="en-US" dirty="0"/>
              <a:t>In our query case, when we removed order by each column value is simply an aggregation of all </a:t>
            </a:r>
            <a:r>
              <a:rPr lang="en-US" dirty="0" err="1"/>
              <a:t>standard_qty</a:t>
            </a:r>
            <a:r>
              <a:rPr lang="en-US" dirty="0"/>
              <a:t> in its respective </a:t>
            </a:r>
            <a:r>
              <a:rPr lang="en-US" dirty="0" err="1"/>
              <a:t>account_id</a:t>
            </a:r>
            <a:r>
              <a:rPr lang="en-US" dirty="0"/>
              <a:t> since </a:t>
            </a:r>
            <a:r>
              <a:rPr lang="en-US" dirty="0" err="1"/>
              <a:t>account_id</a:t>
            </a:r>
            <a:r>
              <a:rPr lang="en-US" dirty="0"/>
              <a:t> is what we are using for partition. </a:t>
            </a:r>
          </a:p>
          <a:p>
            <a:endParaRPr lang="en-US" dirty="0"/>
          </a:p>
        </p:txBody>
      </p:sp>
    </p:spTree>
    <p:extLst>
      <p:ext uri="{BB962C8B-B14F-4D97-AF65-F5344CB8AC3E}">
        <p14:creationId xmlns:p14="http://schemas.microsoft.com/office/powerpoint/2010/main" val="1702436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91CC89A3-857A-4D53-ADCB-0A14B4B40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0C60F-E9B4-415F-A972-E52F95571C90}"/>
              </a:ext>
            </a:extLst>
          </p:cNvPr>
          <p:cNvSpPr>
            <a:spLocks noGrp="1"/>
          </p:cNvSpPr>
          <p:nvPr>
            <p:ph type="title"/>
          </p:nvPr>
        </p:nvSpPr>
        <p:spPr>
          <a:xfrm>
            <a:off x="838199" y="545747"/>
            <a:ext cx="5162891" cy="2785952"/>
          </a:xfrm>
        </p:spPr>
        <p:txBody>
          <a:bodyPr anchor="ctr">
            <a:normAutofit/>
          </a:bodyPr>
          <a:lstStyle/>
          <a:p>
            <a:r>
              <a:rPr lang="en-US" sz="4000"/>
              <a:t>Stack Overflow Explanation </a:t>
            </a:r>
          </a:p>
        </p:txBody>
      </p:sp>
      <p:sp>
        <p:nvSpPr>
          <p:cNvPr id="3" name="Content Placeholder 2">
            <a:extLst>
              <a:ext uri="{FF2B5EF4-FFF2-40B4-BE49-F238E27FC236}">
                <a16:creationId xmlns:a16="http://schemas.microsoft.com/office/drawing/2014/main" id="{9BB1A823-4FE8-4786-93A0-A2F1D0765658}"/>
              </a:ext>
            </a:extLst>
          </p:cNvPr>
          <p:cNvSpPr>
            <a:spLocks noGrp="1"/>
          </p:cNvSpPr>
          <p:nvPr>
            <p:ph idx="1"/>
          </p:nvPr>
        </p:nvSpPr>
        <p:spPr>
          <a:xfrm>
            <a:off x="6190910" y="545747"/>
            <a:ext cx="4992906" cy="2785953"/>
          </a:xfrm>
        </p:spPr>
        <p:txBody>
          <a:bodyPr anchor="ctr">
            <a:normAutofit/>
          </a:bodyPr>
          <a:lstStyle/>
          <a:p>
            <a:r>
              <a:rPr lang="en-US" sz="2000"/>
              <a:t>The easiest way to think about this - leaving the ORDER BY  out is equivalent to "ordering" in a way that all rows in the partition are "equal" to each other.</a:t>
            </a:r>
          </a:p>
          <a:p>
            <a:endParaRPr lang="en-US" sz="2000"/>
          </a:p>
        </p:txBody>
      </p:sp>
      <p:pic>
        <p:nvPicPr>
          <p:cNvPr id="4" name="Picture 3" descr="A screenshot of a social media post&#10;&#10;Description automatically generated">
            <a:extLst>
              <a:ext uri="{FF2B5EF4-FFF2-40B4-BE49-F238E27FC236}">
                <a16:creationId xmlns:a16="http://schemas.microsoft.com/office/drawing/2014/main" id="{28F6AE3A-DC96-4706-B85D-FB6F35463F9F}"/>
              </a:ext>
            </a:extLst>
          </p:cNvPr>
          <p:cNvPicPr>
            <a:picLocks noChangeAspect="1"/>
          </p:cNvPicPr>
          <p:nvPr/>
        </p:nvPicPr>
        <p:blipFill rotWithShape="1">
          <a:blip r:embed="rId3"/>
          <a:srcRect r="4431" b="2"/>
          <a:stretch/>
        </p:blipFill>
        <p:spPr>
          <a:xfrm>
            <a:off x="182881" y="3526300"/>
            <a:ext cx="11834494" cy="3157668"/>
          </a:xfrm>
          <a:prstGeom prst="rect">
            <a:avLst/>
          </a:prstGeom>
        </p:spPr>
      </p:pic>
    </p:spTree>
    <p:extLst>
      <p:ext uri="{BB962C8B-B14F-4D97-AF65-F5344CB8AC3E}">
        <p14:creationId xmlns:p14="http://schemas.microsoft.com/office/powerpoint/2010/main" val="1023054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7C75-95C5-44A7-8FDE-4091254D53E6}"/>
              </a:ext>
            </a:extLst>
          </p:cNvPr>
          <p:cNvSpPr>
            <a:spLocks noGrp="1"/>
          </p:cNvSpPr>
          <p:nvPr>
            <p:ph type="title"/>
          </p:nvPr>
        </p:nvSpPr>
        <p:spPr/>
        <p:txBody>
          <a:bodyPr/>
          <a:lstStyle/>
          <a:p>
            <a:r>
              <a:rPr lang="en-US" dirty="0"/>
              <a:t>Window Function – Introduction </a:t>
            </a:r>
          </a:p>
        </p:txBody>
      </p:sp>
      <p:sp>
        <p:nvSpPr>
          <p:cNvPr id="3" name="Content Placeholder 2">
            <a:extLst>
              <a:ext uri="{FF2B5EF4-FFF2-40B4-BE49-F238E27FC236}">
                <a16:creationId xmlns:a16="http://schemas.microsoft.com/office/drawing/2014/main" id="{245930B3-929F-4FBA-9422-2919FFDD950E}"/>
              </a:ext>
            </a:extLst>
          </p:cNvPr>
          <p:cNvSpPr>
            <a:spLocks noGrp="1"/>
          </p:cNvSpPr>
          <p:nvPr>
            <p:ph idx="1"/>
          </p:nvPr>
        </p:nvSpPr>
        <p:spPr/>
        <p:txBody>
          <a:bodyPr/>
          <a:lstStyle/>
          <a:p>
            <a:r>
              <a:rPr lang="en-US" dirty="0"/>
              <a:t>A window function performs a calculation across a set of table rows that are somehow related to the current row.</a:t>
            </a:r>
          </a:p>
        </p:txBody>
      </p:sp>
    </p:spTree>
    <p:extLst>
      <p:ext uri="{BB962C8B-B14F-4D97-AF65-F5344CB8AC3E}">
        <p14:creationId xmlns:p14="http://schemas.microsoft.com/office/powerpoint/2010/main" val="4088045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ADA15-0F54-4501-BE40-E409AAFE2616}"/>
              </a:ext>
            </a:extLst>
          </p:cNvPr>
          <p:cNvSpPr>
            <a:spLocks noGrp="1"/>
          </p:cNvSpPr>
          <p:nvPr>
            <p:ph type="title"/>
          </p:nvPr>
        </p:nvSpPr>
        <p:spPr/>
        <p:txBody>
          <a:bodyPr/>
          <a:lstStyle/>
          <a:p>
            <a:r>
              <a:rPr lang="en-US" dirty="0"/>
              <a:t>Aliases for Multiple Window Functions</a:t>
            </a:r>
          </a:p>
        </p:txBody>
      </p:sp>
      <p:sp>
        <p:nvSpPr>
          <p:cNvPr id="3" name="Content Placeholder 2">
            <a:extLst>
              <a:ext uri="{FF2B5EF4-FFF2-40B4-BE49-F238E27FC236}">
                <a16:creationId xmlns:a16="http://schemas.microsoft.com/office/drawing/2014/main" id="{64D1933B-D5B5-43FC-A189-44732487A78F}"/>
              </a:ext>
            </a:extLst>
          </p:cNvPr>
          <p:cNvSpPr>
            <a:spLocks noGrp="1"/>
          </p:cNvSpPr>
          <p:nvPr>
            <p:ph idx="1"/>
          </p:nvPr>
        </p:nvSpPr>
        <p:spPr/>
        <p:txBody>
          <a:bodyPr/>
          <a:lstStyle/>
          <a:p>
            <a:r>
              <a:rPr lang="en-US" dirty="0"/>
              <a:t>Helpful when we are creating multiple window functions within the same query in the same window, we can create aliases. </a:t>
            </a:r>
          </a:p>
          <a:p>
            <a:r>
              <a:rPr lang="en-US" dirty="0"/>
              <a:t>We define a alias using WINDOW clause, which goes between the where clause &amp; group by clause. Or if you don’t have group by or where than simply put after from. </a:t>
            </a:r>
          </a:p>
        </p:txBody>
      </p:sp>
    </p:spTree>
    <p:extLst>
      <p:ext uri="{BB962C8B-B14F-4D97-AF65-F5344CB8AC3E}">
        <p14:creationId xmlns:p14="http://schemas.microsoft.com/office/powerpoint/2010/main" val="1848624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CC89A3-857A-4D53-ADCB-0A14B4B40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ACC8C-64E3-4018-ACBF-FC1F0D2BF80E}"/>
              </a:ext>
            </a:extLst>
          </p:cNvPr>
          <p:cNvSpPr>
            <a:spLocks noGrp="1"/>
          </p:cNvSpPr>
          <p:nvPr>
            <p:ph type="title"/>
          </p:nvPr>
        </p:nvSpPr>
        <p:spPr>
          <a:xfrm>
            <a:off x="838199" y="545747"/>
            <a:ext cx="5162891" cy="2785952"/>
          </a:xfrm>
        </p:spPr>
        <p:txBody>
          <a:bodyPr anchor="ctr">
            <a:normAutofit/>
          </a:bodyPr>
          <a:lstStyle/>
          <a:p>
            <a:r>
              <a:rPr lang="en-US" sz="4000"/>
              <a:t>How to use Alias. </a:t>
            </a:r>
          </a:p>
        </p:txBody>
      </p:sp>
      <p:sp>
        <p:nvSpPr>
          <p:cNvPr id="3" name="Content Placeholder 2">
            <a:extLst>
              <a:ext uri="{FF2B5EF4-FFF2-40B4-BE49-F238E27FC236}">
                <a16:creationId xmlns:a16="http://schemas.microsoft.com/office/drawing/2014/main" id="{40587FCE-F920-4D2C-9C05-1190790F38A4}"/>
              </a:ext>
            </a:extLst>
          </p:cNvPr>
          <p:cNvSpPr>
            <a:spLocks noGrp="1"/>
          </p:cNvSpPr>
          <p:nvPr>
            <p:ph idx="1"/>
          </p:nvPr>
        </p:nvSpPr>
        <p:spPr>
          <a:xfrm>
            <a:off x="6190910" y="545747"/>
            <a:ext cx="4992906" cy="2785953"/>
          </a:xfrm>
        </p:spPr>
        <p:txBody>
          <a:bodyPr anchor="ctr">
            <a:normAutofit/>
          </a:bodyPr>
          <a:lstStyle/>
          <a:p>
            <a:r>
              <a:rPr lang="en-US" sz="2000" dirty="0"/>
              <a:t>We remove the part after over &amp; before as which is basically the logic of the window function we are computing. </a:t>
            </a:r>
          </a:p>
          <a:p>
            <a:r>
              <a:rPr lang="en-US" sz="2000" dirty="0"/>
              <a:t>We use WINDOW clause with AS &amp; write it after from. </a:t>
            </a:r>
          </a:p>
          <a:p>
            <a:r>
              <a:rPr lang="en-US" sz="2000" dirty="0"/>
              <a:t>The partition logic is sent below, makes our query easy to read. </a:t>
            </a:r>
          </a:p>
          <a:p>
            <a:endParaRPr lang="en-US" sz="2000" dirty="0"/>
          </a:p>
        </p:txBody>
      </p:sp>
      <p:pic>
        <p:nvPicPr>
          <p:cNvPr id="4" name="Picture 3">
            <a:extLst>
              <a:ext uri="{FF2B5EF4-FFF2-40B4-BE49-F238E27FC236}">
                <a16:creationId xmlns:a16="http://schemas.microsoft.com/office/drawing/2014/main" id="{414BD808-7AAE-4A45-B39C-C1B3D633472F}"/>
              </a:ext>
            </a:extLst>
          </p:cNvPr>
          <p:cNvPicPr>
            <a:picLocks noChangeAspect="1"/>
          </p:cNvPicPr>
          <p:nvPr/>
        </p:nvPicPr>
        <p:blipFill rotWithShape="1">
          <a:blip r:embed="rId2"/>
          <a:srcRect t="10894" r="-1" b="11202"/>
          <a:stretch/>
        </p:blipFill>
        <p:spPr>
          <a:xfrm>
            <a:off x="182881" y="3526300"/>
            <a:ext cx="11834494" cy="3157668"/>
          </a:xfrm>
          <a:prstGeom prst="rect">
            <a:avLst/>
          </a:prstGeom>
        </p:spPr>
      </p:pic>
    </p:spTree>
    <p:extLst>
      <p:ext uri="{BB962C8B-B14F-4D97-AF65-F5344CB8AC3E}">
        <p14:creationId xmlns:p14="http://schemas.microsoft.com/office/powerpoint/2010/main" val="3386914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66E4-06A1-4E6E-9E55-3006A88B2B9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Final version after aliasing</a:t>
            </a:r>
          </a:p>
        </p:txBody>
      </p:sp>
      <p:pic>
        <p:nvPicPr>
          <p:cNvPr id="4" name="Content Placeholder 3" descr="A screenshot of a cell phone&#10;&#10;Description automatically generated">
            <a:extLst>
              <a:ext uri="{FF2B5EF4-FFF2-40B4-BE49-F238E27FC236}">
                <a16:creationId xmlns:a16="http://schemas.microsoft.com/office/drawing/2014/main" id="{19C09AC0-C769-4304-8CFD-62B1D4B502D3}"/>
              </a:ext>
            </a:extLst>
          </p:cNvPr>
          <p:cNvPicPr>
            <a:picLocks noGrp="1" noChangeAspect="1"/>
          </p:cNvPicPr>
          <p:nvPr>
            <p:ph idx="1"/>
          </p:nvPr>
        </p:nvPicPr>
        <p:blipFill rotWithShape="1">
          <a:blip r:embed="rId3"/>
          <a:srcRect r="7480"/>
          <a:stretch/>
        </p:blipFill>
        <p:spPr>
          <a:xfrm>
            <a:off x="828675" y="1825626"/>
            <a:ext cx="10525125" cy="4351338"/>
          </a:xfrm>
          <a:prstGeom prst="rect">
            <a:avLst/>
          </a:prstGeom>
        </p:spPr>
      </p:pic>
    </p:spTree>
    <p:extLst>
      <p:ext uri="{BB962C8B-B14F-4D97-AF65-F5344CB8AC3E}">
        <p14:creationId xmlns:p14="http://schemas.microsoft.com/office/powerpoint/2010/main" val="3291832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B15E-6CB5-48D2-81F9-372B4D8BF634}"/>
              </a:ext>
            </a:extLst>
          </p:cNvPr>
          <p:cNvSpPr>
            <a:spLocks noGrp="1"/>
          </p:cNvSpPr>
          <p:nvPr>
            <p:ph type="title"/>
          </p:nvPr>
        </p:nvSpPr>
        <p:spPr/>
        <p:txBody>
          <a:bodyPr/>
          <a:lstStyle/>
          <a:p>
            <a:r>
              <a:rPr lang="en-US" dirty="0"/>
              <a:t>Using Alias – Example </a:t>
            </a:r>
          </a:p>
        </p:txBody>
      </p:sp>
      <p:pic>
        <p:nvPicPr>
          <p:cNvPr id="4" name="Content Placeholder 3">
            <a:extLst>
              <a:ext uri="{FF2B5EF4-FFF2-40B4-BE49-F238E27FC236}">
                <a16:creationId xmlns:a16="http://schemas.microsoft.com/office/drawing/2014/main" id="{B841B096-89CA-41B4-8477-AA99B83FB7F0}"/>
              </a:ext>
            </a:extLst>
          </p:cNvPr>
          <p:cNvPicPr>
            <a:picLocks noGrp="1" noChangeAspect="1"/>
          </p:cNvPicPr>
          <p:nvPr>
            <p:ph idx="1"/>
          </p:nvPr>
        </p:nvPicPr>
        <p:blipFill>
          <a:blip r:embed="rId2"/>
          <a:stretch>
            <a:fillRect/>
          </a:stretch>
        </p:blipFill>
        <p:spPr>
          <a:xfrm>
            <a:off x="1276312" y="1825625"/>
            <a:ext cx="9639376" cy="4351338"/>
          </a:xfrm>
          <a:prstGeom prst="rect">
            <a:avLst/>
          </a:prstGeom>
        </p:spPr>
      </p:pic>
    </p:spTree>
    <p:extLst>
      <p:ext uri="{BB962C8B-B14F-4D97-AF65-F5344CB8AC3E}">
        <p14:creationId xmlns:p14="http://schemas.microsoft.com/office/powerpoint/2010/main" val="3138066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E1DA53-9811-4831-9BFB-3E8658F08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33717-617E-4786-B579-7DE5C5AA5B0C}"/>
              </a:ext>
            </a:extLst>
          </p:cNvPr>
          <p:cNvSpPr>
            <a:spLocks noGrp="1"/>
          </p:cNvSpPr>
          <p:nvPr>
            <p:ph type="title"/>
          </p:nvPr>
        </p:nvSpPr>
        <p:spPr>
          <a:xfrm>
            <a:off x="838199" y="552906"/>
            <a:ext cx="5162891" cy="1674904"/>
          </a:xfrm>
        </p:spPr>
        <p:txBody>
          <a:bodyPr anchor="ctr">
            <a:normAutofit/>
          </a:bodyPr>
          <a:lstStyle/>
          <a:p>
            <a:r>
              <a:rPr lang="en-US" sz="3700" dirty="0"/>
              <a:t>Comparing a Row to Previous Row -1 </a:t>
            </a:r>
            <a:br>
              <a:rPr lang="en-US" sz="3700" dirty="0"/>
            </a:br>
            <a:endParaRPr lang="en-US" sz="3700" dirty="0"/>
          </a:p>
        </p:txBody>
      </p:sp>
      <p:sp>
        <p:nvSpPr>
          <p:cNvPr id="3" name="Content Placeholder 2">
            <a:extLst>
              <a:ext uri="{FF2B5EF4-FFF2-40B4-BE49-F238E27FC236}">
                <a16:creationId xmlns:a16="http://schemas.microsoft.com/office/drawing/2014/main" id="{FFC129AB-7227-4ECB-9E24-E95FE57F18B4}"/>
              </a:ext>
            </a:extLst>
          </p:cNvPr>
          <p:cNvSpPr>
            <a:spLocks noGrp="1"/>
          </p:cNvSpPr>
          <p:nvPr>
            <p:ph idx="1"/>
          </p:nvPr>
        </p:nvSpPr>
        <p:spPr>
          <a:xfrm>
            <a:off x="5923280" y="843279"/>
            <a:ext cx="5260536" cy="1561869"/>
          </a:xfrm>
        </p:spPr>
        <p:txBody>
          <a:bodyPr anchor="ctr">
            <a:normAutofit fontScale="92500" lnSpcReduction="20000"/>
          </a:bodyPr>
          <a:lstStyle/>
          <a:p>
            <a:r>
              <a:rPr lang="en-US" sz="2000" dirty="0"/>
              <a:t>Useful to compare rows to preceding or following rows, especially if the data is like that it makes sense to compare these rows. </a:t>
            </a:r>
          </a:p>
          <a:p>
            <a:r>
              <a:rPr lang="en-US" sz="2000" dirty="0"/>
              <a:t>For example, how much standard paper each account has purchased over all times. </a:t>
            </a:r>
          </a:p>
          <a:p>
            <a:r>
              <a:rPr lang="en-US" sz="2000" dirty="0"/>
              <a:t>This is being computed in the inner query here. </a:t>
            </a:r>
          </a:p>
          <a:p>
            <a:endParaRPr lang="en-US" sz="2000" dirty="0"/>
          </a:p>
          <a:p>
            <a:endParaRPr lang="en-US" sz="2000" dirty="0"/>
          </a:p>
        </p:txBody>
      </p:sp>
      <p:pic>
        <p:nvPicPr>
          <p:cNvPr id="5" name="Picture 4">
            <a:extLst>
              <a:ext uri="{FF2B5EF4-FFF2-40B4-BE49-F238E27FC236}">
                <a16:creationId xmlns:a16="http://schemas.microsoft.com/office/drawing/2014/main" id="{AB5F47F2-E3F7-438F-A4DC-24AECC70369A}"/>
              </a:ext>
            </a:extLst>
          </p:cNvPr>
          <p:cNvPicPr>
            <a:picLocks noChangeAspect="1"/>
          </p:cNvPicPr>
          <p:nvPr/>
        </p:nvPicPr>
        <p:blipFill rotWithShape="1">
          <a:blip r:embed="rId3"/>
          <a:srcRect t="261" r="-1" b="-1"/>
          <a:stretch/>
        </p:blipFill>
        <p:spPr>
          <a:xfrm>
            <a:off x="182881" y="2405149"/>
            <a:ext cx="11834494" cy="4278819"/>
          </a:xfrm>
          <a:prstGeom prst="rect">
            <a:avLst/>
          </a:prstGeom>
        </p:spPr>
      </p:pic>
    </p:spTree>
    <p:extLst>
      <p:ext uri="{BB962C8B-B14F-4D97-AF65-F5344CB8AC3E}">
        <p14:creationId xmlns:p14="http://schemas.microsoft.com/office/powerpoint/2010/main" val="3521657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E1DA53-9811-4831-9BFB-3E8658F08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72EAA-4F4C-43EA-A03F-FEC728836BAB}"/>
              </a:ext>
            </a:extLst>
          </p:cNvPr>
          <p:cNvSpPr>
            <a:spLocks noGrp="1"/>
          </p:cNvSpPr>
          <p:nvPr>
            <p:ph type="title"/>
          </p:nvPr>
        </p:nvSpPr>
        <p:spPr>
          <a:xfrm>
            <a:off x="838199" y="552906"/>
            <a:ext cx="5162891" cy="1674904"/>
          </a:xfrm>
        </p:spPr>
        <p:txBody>
          <a:bodyPr anchor="ctr">
            <a:normAutofit/>
          </a:bodyPr>
          <a:lstStyle/>
          <a:p>
            <a:r>
              <a:rPr lang="en-US" sz="4000"/>
              <a:t>Lag &amp; Lead </a:t>
            </a:r>
          </a:p>
        </p:txBody>
      </p:sp>
      <p:sp>
        <p:nvSpPr>
          <p:cNvPr id="3" name="Content Placeholder 2">
            <a:extLst>
              <a:ext uri="{FF2B5EF4-FFF2-40B4-BE49-F238E27FC236}">
                <a16:creationId xmlns:a16="http://schemas.microsoft.com/office/drawing/2014/main" id="{66E747E7-E50E-4A7D-AD94-D5532A3AE3F1}"/>
              </a:ext>
            </a:extLst>
          </p:cNvPr>
          <p:cNvSpPr>
            <a:spLocks noGrp="1"/>
          </p:cNvSpPr>
          <p:nvPr>
            <p:ph idx="1"/>
          </p:nvPr>
        </p:nvSpPr>
        <p:spPr>
          <a:xfrm>
            <a:off x="6190910" y="552906"/>
            <a:ext cx="4992906" cy="1674905"/>
          </a:xfrm>
        </p:spPr>
        <p:txBody>
          <a:bodyPr anchor="ctr">
            <a:normAutofit/>
          </a:bodyPr>
          <a:lstStyle/>
          <a:p>
            <a:r>
              <a:rPr lang="en-US" sz="1400" dirty="0"/>
              <a:t>Lag &amp; lead are used to create columns that pull values from other rows. </a:t>
            </a:r>
          </a:p>
          <a:p>
            <a:r>
              <a:rPr lang="en-US" sz="1400" dirty="0"/>
              <a:t>The syntax describes which column to pull from &amp; how many rows away you would like to do the pull. </a:t>
            </a:r>
          </a:p>
          <a:p>
            <a:r>
              <a:rPr lang="en-US" sz="1400" dirty="0"/>
              <a:t>Lag pulls form the previous rows </a:t>
            </a:r>
          </a:p>
          <a:p>
            <a:r>
              <a:rPr lang="en-US" sz="1400" dirty="0"/>
              <a:t>Lead pulls from the following rows. </a:t>
            </a:r>
          </a:p>
          <a:p>
            <a:endParaRPr lang="en-US" sz="1400" dirty="0"/>
          </a:p>
        </p:txBody>
      </p:sp>
      <p:pic>
        <p:nvPicPr>
          <p:cNvPr id="4" name="Picture 3">
            <a:extLst>
              <a:ext uri="{FF2B5EF4-FFF2-40B4-BE49-F238E27FC236}">
                <a16:creationId xmlns:a16="http://schemas.microsoft.com/office/drawing/2014/main" id="{1C1C3B4D-27EB-4003-9A69-3FA3BDD3DDF7}"/>
              </a:ext>
            </a:extLst>
          </p:cNvPr>
          <p:cNvPicPr>
            <a:picLocks noChangeAspect="1"/>
          </p:cNvPicPr>
          <p:nvPr/>
        </p:nvPicPr>
        <p:blipFill rotWithShape="1">
          <a:blip r:embed="rId3"/>
          <a:srcRect r="-1" b="3585"/>
          <a:stretch/>
        </p:blipFill>
        <p:spPr>
          <a:xfrm>
            <a:off x="182881" y="2405149"/>
            <a:ext cx="11834494" cy="4278819"/>
          </a:xfrm>
          <a:prstGeom prst="rect">
            <a:avLst/>
          </a:prstGeom>
        </p:spPr>
      </p:pic>
    </p:spTree>
    <p:extLst>
      <p:ext uri="{BB962C8B-B14F-4D97-AF65-F5344CB8AC3E}">
        <p14:creationId xmlns:p14="http://schemas.microsoft.com/office/powerpoint/2010/main" val="3754678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8BD5-FA51-4370-B1B0-7AFAD19ECDE1}"/>
              </a:ext>
            </a:extLst>
          </p:cNvPr>
          <p:cNvSpPr>
            <a:spLocks noGrp="1"/>
          </p:cNvSpPr>
          <p:nvPr>
            <p:ph type="title"/>
          </p:nvPr>
        </p:nvSpPr>
        <p:spPr/>
        <p:txBody>
          <a:bodyPr/>
          <a:lstStyle/>
          <a:p>
            <a:r>
              <a:rPr lang="en-US" dirty="0"/>
              <a:t>Lag &amp; lead Differences </a:t>
            </a:r>
          </a:p>
        </p:txBody>
      </p:sp>
      <p:pic>
        <p:nvPicPr>
          <p:cNvPr id="4" name="Content Placeholder 3">
            <a:extLst>
              <a:ext uri="{FF2B5EF4-FFF2-40B4-BE49-F238E27FC236}">
                <a16:creationId xmlns:a16="http://schemas.microsoft.com/office/drawing/2014/main" id="{67C83804-428F-427B-811B-0C6C1C90BDFB}"/>
              </a:ext>
            </a:extLst>
          </p:cNvPr>
          <p:cNvPicPr>
            <a:picLocks noGrp="1" noChangeAspect="1"/>
          </p:cNvPicPr>
          <p:nvPr>
            <p:ph idx="1"/>
          </p:nvPr>
        </p:nvPicPr>
        <p:blipFill>
          <a:blip r:embed="rId3"/>
          <a:stretch>
            <a:fillRect/>
          </a:stretch>
        </p:blipFill>
        <p:spPr>
          <a:xfrm>
            <a:off x="934326" y="1825625"/>
            <a:ext cx="10323348" cy="4351338"/>
          </a:xfrm>
          <a:prstGeom prst="rect">
            <a:avLst/>
          </a:prstGeom>
        </p:spPr>
      </p:pic>
    </p:spTree>
    <p:extLst>
      <p:ext uri="{BB962C8B-B14F-4D97-AF65-F5344CB8AC3E}">
        <p14:creationId xmlns:p14="http://schemas.microsoft.com/office/powerpoint/2010/main" val="423635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91DB-DB55-4BB4-882F-97FFB938AB78}"/>
              </a:ext>
            </a:extLst>
          </p:cNvPr>
          <p:cNvSpPr>
            <a:spLocks noGrp="1"/>
          </p:cNvSpPr>
          <p:nvPr>
            <p:ph type="title"/>
          </p:nvPr>
        </p:nvSpPr>
        <p:spPr/>
        <p:txBody>
          <a:bodyPr/>
          <a:lstStyle/>
          <a:p>
            <a:r>
              <a:rPr lang="en-US" dirty="0"/>
              <a:t>Scenarios for using LAG &amp; LEAD  </a:t>
            </a:r>
          </a:p>
        </p:txBody>
      </p:sp>
      <p:sp>
        <p:nvSpPr>
          <p:cNvPr id="3" name="Content Placeholder 2">
            <a:extLst>
              <a:ext uri="{FF2B5EF4-FFF2-40B4-BE49-F238E27FC236}">
                <a16:creationId xmlns:a16="http://schemas.microsoft.com/office/drawing/2014/main" id="{65A5F0DC-0158-4EC0-B5C1-DB623E1EDEFF}"/>
              </a:ext>
            </a:extLst>
          </p:cNvPr>
          <p:cNvSpPr>
            <a:spLocks noGrp="1"/>
          </p:cNvSpPr>
          <p:nvPr>
            <p:ph idx="1"/>
          </p:nvPr>
        </p:nvSpPr>
        <p:spPr/>
        <p:txBody>
          <a:bodyPr/>
          <a:lstStyle/>
          <a:p>
            <a:r>
              <a:rPr lang="en-US" dirty="0"/>
              <a:t>You can use LAG and LEAD functions whenever you are trying to compare the values in adjacent rows or rows that are offset by a certain number.</a:t>
            </a:r>
          </a:p>
          <a:p>
            <a:r>
              <a:rPr lang="en-US" dirty="0"/>
              <a:t>Specially in case of time based events. </a:t>
            </a:r>
          </a:p>
        </p:txBody>
      </p:sp>
    </p:spTree>
    <p:extLst>
      <p:ext uri="{BB962C8B-B14F-4D97-AF65-F5344CB8AC3E}">
        <p14:creationId xmlns:p14="http://schemas.microsoft.com/office/powerpoint/2010/main" val="3209376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FEC89-31AD-4304-BC5A-AECDA9F2968C}"/>
              </a:ext>
            </a:extLst>
          </p:cNvPr>
          <p:cNvSpPr>
            <a:spLocks noGrp="1"/>
          </p:cNvSpPr>
          <p:nvPr>
            <p:ph type="title"/>
          </p:nvPr>
        </p:nvSpPr>
        <p:spPr/>
        <p:txBody>
          <a:bodyPr/>
          <a:lstStyle/>
          <a:p>
            <a:r>
              <a:rPr lang="en-US" dirty="0"/>
              <a:t>Scenarios for using LAG &amp; LEAD – Example 1 </a:t>
            </a:r>
          </a:p>
        </p:txBody>
      </p:sp>
      <p:pic>
        <p:nvPicPr>
          <p:cNvPr id="4" name="Content Placeholder 3">
            <a:extLst>
              <a:ext uri="{FF2B5EF4-FFF2-40B4-BE49-F238E27FC236}">
                <a16:creationId xmlns:a16="http://schemas.microsoft.com/office/drawing/2014/main" id="{88B4FFC2-07A3-4D1F-9681-B761269C9D2D}"/>
              </a:ext>
            </a:extLst>
          </p:cNvPr>
          <p:cNvPicPr>
            <a:picLocks noGrp="1" noChangeAspect="1"/>
          </p:cNvPicPr>
          <p:nvPr>
            <p:ph idx="1"/>
          </p:nvPr>
        </p:nvPicPr>
        <p:blipFill>
          <a:blip r:embed="rId2"/>
          <a:stretch>
            <a:fillRect/>
          </a:stretch>
        </p:blipFill>
        <p:spPr>
          <a:xfrm>
            <a:off x="2428875" y="2472531"/>
            <a:ext cx="7334250" cy="3057525"/>
          </a:xfrm>
          <a:prstGeom prst="rect">
            <a:avLst/>
          </a:prstGeom>
        </p:spPr>
      </p:pic>
    </p:spTree>
    <p:extLst>
      <p:ext uri="{BB962C8B-B14F-4D97-AF65-F5344CB8AC3E}">
        <p14:creationId xmlns:p14="http://schemas.microsoft.com/office/powerpoint/2010/main" val="1430048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A1AE-B9DA-4657-A3BA-7B264F8DB0F9}"/>
              </a:ext>
            </a:extLst>
          </p:cNvPr>
          <p:cNvSpPr>
            <a:spLocks noGrp="1"/>
          </p:cNvSpPr>
          <p:nvPr>
            <p:ph type="title"/>
          </p:nvPr>
        </p:nvSpPr>
        <p:spPr/>
        <p:txBody>
          <a:bodyPr/>
          <a:lstStyle/>
          <a:p>
            <a:r>
              <a:rPr lang="en-US" dirty="0"/>
              <a:t>Scenarios for using LAG &amp; LEAD – Example 2</a:t>
            </a:r>
          </a:p>
        </p:txBody>
      </p:sp>
      <p:pic>
        <p:nvPicPr>
          <p:cNvPr id="4" name="Content Placeholder 3">
            <a:extLst>
              <a:ext uri="{FF2B5EF4-FFF2-40B4-BE49-F238E27FC236}">
                <a16:creationId xmlns:a16="http://schemas.microsoft.com/office/drawing/2014/main" id="{D7071F17-B6F4-41F1-85D0-0015958A78F2}"/>
              </a:ext>
            </a:extLst>
          </p:cNvPr>
          <p:cNvPicPr>
            <a:picLocks noGrp="1" noChangeAspect="1"/>
          </p:cNvPicPr>
          <p:nvPr>
            <p:ph idx="1"/>
          </p:nvPr>
        </p:nvPicPr>
        <p:blipFill>
          <a:blip r:embed="rId2"/>
          <a:stretch>
            <a:fillRect/>
          </a:stretch>
        </p:blipFill>
        <p:spPr>
          <a:xfrm>
            <a:off x="2366962" y="2205831"/>
            <a:ext cx="7458075" cy="3590925"/>
          </a:xfrm>
          <a:prstGeom prst="rect">
            <a:avLst/>
          </a:prstGeom>
        </p:spPr>
      </p:pic>
    </p:spTree>
    <p:extLst>
      <p:ext uri="{BB962C8B-B14F-4D97-AF65-F5344CB8AC3E}">
        <p14:creationId xmlns:p14="http://schemas.microsoft.com/office/powerpoint/2010/main" val="188095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CA1B0-E5C9-4C17-A952-777287C6ACF9}"/>
              </a:ext>
            </a:extLst>
          </p:cNvPr>
          <p:cNvSpPr>
            <a:spLocks noGrp="1"/>
          </p:cNvSpPr>
          <p:nvPr>
            <p:ph type="title"/>
          </p:nvPr>
        </p:nvSpPr>
        <p:spPr/>
        <p:txBody>
          <a:bodyPr/>
          <a:lstStyle/>
          <a:p>
            <a:r>
              <a:rPr lang="en-US" dirty="0"/>
              <a:t>Window Function vs Aggregate Function </a:t>
            </a:r>
          </a:p>
        </p:txBody>
      </p:sp>
      <p:sp>
        <p:nvSpPr>
          <p:cNvPr id="3" name="Content Placeholder 2">
            <a:extLst>
              <a:ext uri="{FF2B5EF4-FFF2-40B4-BE49-F238E27FC236}">
                <a16:creationId xmlns:a16="http://schemas.microsoft.com/office/drawing/2014/main" id="{7888F1CC-1B81-4E29-B45D-49D7FED36511}"/>
              </a:ext>
            </a:extLst>
          </p:cNvPr>
          <p:cNvSpPr>
            <a:spLocks noGrp="1"/>
          </p:cNvSpPr>
          <p:nvPr>
            <p:ph idx="1"/>
          </p:nvPr>
        </p:nvSpPr>
        <p:spPr/>
        <p:txBody>
          <a:bodyPr>
            <a:normAutofit lnSpcReduction="10000"/>
          </a:bodyPr>
          <a:lstStyle/>
          <a:p>
            <a:r>
              <a:rPr lang="en-US" dirty="0"/>
              <a:t>The calculations made by window function is comparable to the type of calculation that can be done with an aggregate function.</a:t>
            </a:r>
          </a:p>
          <a:p>
            <a:r>
              <a:rPr lang="en-US" dirty="0"/>
              <a:t>But unlike regular aggregate functions, use of a window function does not cause rows to become grouped into a single output row — the rows retain their separate identities.</a:t>
            </a:r>
          </a:p>
          <a:p>
            <a:r>
              <a:rPr lang="en-US" dirty="0"/>
              <a:t>Behind the scenes, the window function is able to access more than just the current row of the query result.</a:t>
            </a:r>
          </a:p>
          <a:p>
            <a:r>
              <a:rPr lang="en-US" dirty="0"/>
              <a:t>We cannot use window functions &amp; aggregate functions both in the same query. </a:t>
            </a:r>
          </a:p>
          <a:p>
            <a:r>
              <a:rPr lang="en-US" dirty="0"/>
              <a:t>More- We cannot include window function in a group by clause. </a:t>
            </a:r>
          </a:p>
        </p:txBody>
      </p:sp>
    </p:spTree>
    <p:extLst>
      <p:ext uri="{BB962C8B-B14F-4D97-AF65-F5344CB8AC3E}">
        <p14:creationId xmlns:p14="http://schemas.microsoft.com/office/powerpoint/2010/main" val="4264898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F18F-9004-45E8-A5E2-CA0D58011C8C}"/>
              </a:ext>
            </a:extLst>
          </p:cNvPr>
          <p:cNvSpPr>
            <a:spLocks noGrp="1"/>
          </p:cNvSpPr>
          <p:nvPr>
            <p:ph type="title"/>
          </p:nvPr>
        </p:nvSpPr>
        <p:spPr/>
        <p:txBody>
          <a:bodyPr/>
          <a:lstStyle/>
          <a:p>
            <a:r>
              <a:rPr lang="en-US" dirty="0"/>
              <a:t>Quiz – Comparing a Row to Previous Row </a:t>
            </a:r>
          </a:p>
        </p:txBody>
      </p:sp>
      <p:pic>
        <p:nvPicPr>
          <p:cNvPr id="4" name="Content Placeholder 3">
            <a:extLst>
              <a:ext uri="{FF2B5EF4-FFF2-40B4-BE49-F238E27FC236}">
                <a16:creationId xmlns:a16="http://schemas.microsoft.com/office/drawing/2014/main" id="{39C36560-CFEF-4DA3-981C-62C18D8DE0CA}"/>
              </a:ext>
            </a:extLst>
          </p:cNvPr>
          <p:cNvPicPr>
            <a:picLocks noGrp="1" noChangeAspect="1"/>
          </p:cNvPicPr>
          <p:nvPr>
            <p:ph idx="1"/>
          </p:nvPr>
        </p:nvPicPr>
        <p:blipFill>
          <a:blip r:embed="rId2"/>
          <a:stretch>
            <a:fillRect/>
          </a:stretch>
        </p:blipFill>
        <p:spPr>
          <a:xfrm>
            <a:off x="2850594" y="1825625"/>
            <a:ext cx="6490812" cy="4351338"/>
          </a:xfrm>
          <a:prstGeom prst="rect">
            <a:avLst/>
          </a:prstGeom>
        </p:spPr>
      </p:pic>
    </p:spTree>
    <p:extLst>
      <p:ext uri="{BB962C8B-B14F-4D97-AF65-F5344CB8AC3E}">
        <p14:creationId xmlns:p14="http://schemas.microsoft.com/office/powerpoint/2010/main" val="3840451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E813-D38C-42BB-AF83-A94415025A83}"/>
              </a:ext>
            </a:extLst>
          </p:cNvPr>
          <p:cNvSpPr>
            <a:spLocks noGrp="1"/>
          </p:cNvSpPr>
          <p:nvPr>
            <p:ph type="title"/>
          </p:nvPr>
        </p:nvSpPr>
        <p:spPr/>
        <p:txBody>
          <a:bodyPr/>
          <a:lstStyle/>
          <a:p>
            <a:r>
              <a:rPr lang="en-US" dirty="0"/>
              <a:t>Percentiles – </a:t>
            </a:r>
            <a:r>
              <a:rPr lang="en-US" dirty="0" err="1"/>
              <a:t>Ntile</a:t>
            </a:r>
            <a:r>
              <a:rPr lang="en-US" dirty="0"/>
              <a:t> window Function  </a:t>
            </a:r>
          </a:p>
        </p:txBody>
      </p:sp>
      <p:sp>
        <p:nvSpPr>
          <p:cNvPr id="3" name="Content Placeholder 2">
            <a:extLst>
              <a:ext uri="{FF2B5EF4-FFF2-40B4-BE49-F238E27FC236}">
                <a16:creationId xmlns:a16="http://schemas.microsoft.com/office/drawing/2014/main" id="{1D283F5E-7BCA-4917-8778-5F4D9A05484D}"/>
              </a:ext>
            </a:extLst>
          </p:cNvPr>
          <p:cNvSpPr>
            <a:spLocks noGrp="1"/>
          </p:cNvSpPr>
          <p:nvPr>
            <p:ph idx="1"/>
          </p:nvPr>
        </p:nvSpPr>
        <p:spPr/>
        <p:txBody>
          <a:bodyPr/>
          <a:lstStyle/>
          <a:p>
            <a:r>
              <a:rPr lang="en-US" dirty="0"/>
              <a:t>Previously, we were performing analysis of the inventory. </a:t>
            </a:r>
          </a:p>
          <a:p>
            <a:r>
              <a:rPr lang="en-US" dirty="0"/>
              <a:t>Min, max, avg order sizes. </a:t>
            </a:r>
          </a:p>
          <a:p>
            <a:r>
              <a:rPr lang="en-US" dirty="0"/>
              <a:t>Best way to understand is to use percentile to see where most order falls to be better prepared. </a:t>
            </a:r>
          </a:p>
        </p:txBody>
      </p:sp>
    </p:spTree>
    <p:extLst>
      <p:ext uri="{BB962C8B-B14F-4D97-AF65-F5344CB8AC3E}">
        <p14:creationId xmlns:p14="http://schemas.microsoft.com/office/powerpoint/2010/main" val="774084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57D2E-4662-4D93-AA11-E478EC5C9783}"/>
              </a:ext>
            </a:extLst>
          </p:cNvPr>
          <p:cNvSpPr>
            <a:spLocks noGrp="1"/>
          </p:cNvSpPr>
          <p:nvPr>
            <p:ph type="title"/>
          </p:nvPr>
        </p:nvSpPr>
        <p:spPr/>
        <p:txBody>
          <a:bodyPr/>
          <a:lstStyle/>
          <a:p>
            <a:r>
              <a:rPr lang="en-US" dirty="0"/>
              <a:t>NTILE Window Function – why  </a:t>
            </a:r>
          </a:p>
        </p:txBody>
      </p:sp>
      <p:sp>
        <p:nvSpPr>
          <p:cNvPr id="3" name="Content Placeholder 2">
            <a:extLst>
              <a:ext uri="{FF2B5EF4-FFF2-40B4-BE49-F238E27FC236}">
                <a16:creationId xmlns:a16="http://schemas.microsoft.com/office/drawing/2014/main" id="{15B81021-C04F-4A25-BC87-E54D3746F694}"/>
              </a:ext>
            </a:extLst>
          </p:cNvPr>
          <p:cNvSpPr>
            <a:spLocks noGrp="1"/>
          </p:cNvSpPr>
          <p:nvPr>
            <p:ph idx="1"/>
          </p:nvPr>
        </p:nvSpPr>
        <p:spPr/>
        <p:txBody>
          <a:bodyPr/>
          <a:lstStyle/>
          <a:p>
            <a:r>
              <a:rPr lang="en-US" dirty="0"/>
              <a:t>You can use window functions to identify what percentile (or quartile, or any other subdivision) a given row falls into using NTILE window function. </a:t>
            </a:r>
          </a:p>
          <a:p>
            <a:endParaRPr lang="en-US" dirty="0"/>
          </a:p>
        </p:txBody>
      </p:sp>
    </p:spTree>
    <p:extLst>
      <p:ext uri="{BB962C8B-B14F-4D97-AF65-F5344CB8AC3E}">
        <p14:creationId xmlns:p14="http://schemas.microsoft.com/office/powerpoint/2010/main" val="599675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4305F-0A0C-42FF-AC73-18A8AAC73867}"/>
              </a:ext>
            </a:extLst>
          </p:cNvPr>
          <p:cNvSpPr>
            <a:spLocks noGrp="1"/>
          </p:cNvSpPr>
          <p:nvPr>
            <p:ph type="title"/>
          </p:nvPr>
        </p:nvSpPr>
        <p:spPr>
          <a:xfrm>
            <a:off x="838199" y="2228850"/>
            <a:ext cx="10146541" cy="1096912"/>
          </a:xfrm>
        </p:spPr>
        <p:txBody>
          <a:bodyPr anchor="b">
            <a:normAutofit/>
          </a:bodyPr>
          <a:lstStyle/>
          <a:p>
            <a:r>
              <a:rPr lang="en-US" sz="4000"/>
              <a:t>Syntax &amp; Usage </a:t>
            </a:r>
          </a:p>
        </p:txBody>
      </p:sp>
      <p:pic>
        <p:nvPicPr>
          <p:cNvPr id="4" name="Content Placeholder 3">
            <a:extLst>
              <a:ext uri="{FF2B5EF4-FFF2-40B4-BE49-F238E27FC236}">
                <a16:creationId xmlns:a16="http://schemas.microsoft.com/office/drawing/2014/main" id="{6C578799-8415-408B-93AA-9E929275D3F1}"/>
              </a:ext>
            </a:extLst>
          </p:cNvPr>
          <p:cNvPicPr>
            <a:picLocks noChangeAspect="1"/>
          </p:cNvPicPr>
          <p:nvPr/>
        </p:nvPicPr>
        <p:blipFill>
          <a:blip r:embed="rId2"/>
          <a:stretch>
            <a:fillRect/>
          </a:stretch>
        </p:blipFill>
        <p:spPr>
          <a:xfrm>
            <a:off x="838199" y="1402448"/>
            <a:ext cx="5021235" cy="1004246"/>
          </a:xfrm>
          <a:prstGeom prst="rect">
            <a:avLst/>
          </a:prstGeom>
        </p:spPr>
      </p:pic>
      <p:sp>
        <p:nvSpPr>
          <p:cNvPr id="8" name="Content Placeholder 7">
            <a:extLst>
              <a:ext uri="{FF2B5EF4-FFF2-40B4-BE49-F238E27FC236}">
                <a16:creationId xmlns:a16="http://schemas.microsoft.com/office/drawing/2014/main" id="{4ECD4D90-0197-4D40-89C1-4C62D0BE786C}"/>
              </a:ext>
            </a:extLst>
          </p:cNvPr>
          <p:cNvSpPr>
            <a:spLocks noGrp="1"/>
          </p:cNvSpPr>
          <p:nvPr>
            <p:ph idx="1"/>
          </p:nvPr>
        </p:nvSpPr>
        <p:spPr>
          <a:xfrm>
            <a:off x="838200" y="3532241"/>
            <a:ext cx="10144180" cy="2203206"/>
          </a:xfrm>
        </p:spPr>
        <p:txBody>
          <a:bodyPr anchor="t">
            <a:normAutofit lnSpcReduction="10000"/>
          </a:bodyPr>
          <a:lstStyle/>
          <a:p>
            <a:r>
              <a:rPr lang="en-US" sz="2000" dirty="0"/>
              <a:t>ORDER BY determines which column to use to determine the quartiles (or whatever number of tiles you specify)</a:t>
            </a:r>
          </a:p>
          <a:p>
            <a:r>
              <a:rPr lang="en-US" sz="2000" dirty="0"/>
              <a:t>The number specified inside the NTILE brackets determine the number of parts into which we will divide the window. </a:t>
            </a:r>
          </a:p>
          <a:p>
            <a:r>
              <a:rPr lang="en-US" sz="2000" dirty="0"/>
              <a:t>100 means percentile, 5 means quintiles, 4 means quartiles. </a:t>
            </a:r>
          </a:p>
          <a:p>
            <a:r>
              <a:rPr lang="en-US" sz="2000" dirty="0"/>
              <a:t>Order by than determines which column to use for dividing the window into percentiles, quartiles or whatever. </a:t>
            </a:r>
          </a:p>
        </p:txBody>
      </p:sp>
    </p:spTree>
    <p:extLst>
      <p:ext uri="{BB962C8B-B14F-4D97-AF65-F5344CB8AC3E}">
        <p14:creationId xmlns:p14="http://schemas.microsoft.com/office/powerpoint/2010/main" val="681733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9042-DD47-488A-ADB0-AADCAD7A2AE4}"/>
              </a:ext>
            </a:extLst>
          </p:cNvPr>
          <p:cNvSpPr>
            <a:spLocks noGrp="1"/>
          </p:cNvSpPr>
          <p:nvPr>
            <p:ph type="title"/>
          </p:nvPr>
        </p:nvSpPr>
        <p:spPr/>
        <p:txBody>
          <a:bodyPr/>
          <a:lstStyle/>
          <a:p>
            <a:r>
              <a:rPr lang="en-US" dirty="0"/>
              <a:t>NTILE Example </a:t>
            </a:r>
          </a:p>
        </p:txBody>
      </p:sp>
      <p:pic>
        <p:nvPicPr>
          <p:cNvPr id="4" name="Content Placeholder 3">
            <a:extLst>
              <a:ext uri="{FF2B5EF4-FFF2-40B4-BE49-F238E27FC236}">
                <a16:creationId xmlns:a16="http://schemas.microsoft.com/office/drawing/2014/main" id="{956388BD-416A-4E41-8A99-277EBE12B2A0}"/>
              </a:ext>
            </a:extLst>
          </p:cNvPr>
          <p:cNvPicPr>
            <a:picLocks noGrp="1" noChangeAspect="1"/>
          </p:cNvPicPr>
          <p:nvPr>
            <p:ph idx="1"/>
          </p:nvPr>
        </p:nvPicPr>
        <p:blipFill>
          <a:blip r:embed="rId3"/>
          <a:stretch>
            <a:fillRect/>
          </a:stretch>
        </p:blipFill>
        <p:spPr>
          <a:xfrm>
            <a:off x="838200" y="1845545"/>
            <a:ext cx="10515600" cy="4311497"/>
          </a:xfrm>
          <a:prstGeom prst="rect">
            <a:avLst/>
          </a:prstGeom>
        </p:spPr>
      </p:pic>
    </p:spTree>
    <p:extLst>
      <p:ext uri="{BB962C8B-B14F-4D97-AF65-F5344CB8AC3E}">
        <p14:creationId xmlns:p14="http://schemas.microsoft.com/office/powerpoint/2010/main" val="790248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B2C33D-C5E6-4733-867C-6C0BD2705853}"/>
              </a:ext>
            </a:extLst>
          </p:cNvPr>
          <p:cNvSpPr>
            <a:spLocks noGrp="1"/>
          </p:cNvSpPr>
          <p:nvPr>
            <p:ph type="title"/>
          </p:nvPr>
        </p:nvSpPr>
        <p:spPr>
          <a:xfrm>
            <a:off x="838200" y="365126"/>
            <a:ext cx="10515600" cy="1288784"/>
          </a:xfrm>
        </p:spPr>
        <p:txBody>
          <a:bodyPr>
            <a:normAutofit/>
          </a:bodyPr>
          <a:lstStyle/>
          <a:p>
            <a:r>
              <a:rPr lang="en-US" sz="4000"/>
              <a:t>Ntiles &amp; Partition by  </a:t>
            </a:r>
          </a:p>
        </p:txBody>
      </p:sp>
      <p:pic>
        <p:nvPicPr>
          <p:cNvPr id="4" name="Picture 3">
            <a:extLst>
              <a:ext uri="{FF2B5EF4-FFF2-40B4-BE49-F238E27FC236}">
                <a16:creationId xmlns:a16="http://schemas.microsoft.com/office/drawing/2014/main" id="{17D9438C-DD71-4068-94F0-2012A34C54D1}"/>
              </a:ext>
            </a:extLst>
          </p:cNvPr>
          <p:cNvPicPr>
            <a:picLocks noChangeAspect="1"/>
          </p:cNvPicPr>
          <p:nvPr/>
        </p:nvPicPr>
        <p:blipFill rotWithShape="1">
          <a:blip r:embed="rId2"/>
          <a:srcRect t="1470" r="-1" b="-1"/>
          <a:stretch/>
        </p:blipFill>
        <p:spPr>
          <a:xfrm>
            <a:off x="838200" y="1825625"/>
            <a:ext cx="6151651" cy="4303465"/>
          </a:xfrm>
          <a:prstGeom prst="rect">
            <a:avLst/>
          </a:prstGeom>
        </p:spPr>
      </p:pic>
      <p:sp>
        <p:nvSpPr>
          <p:cNvPr id="3" name="Content Placeholder 2">
            <a:extLst>
              <a:ext uri="{FF2B5EF4-FFF2-40B4-BE49-F238E27FC236}">
                <a16:creationId xmlns:a16="http://schemas.microsoft.com/office/drawing/2014/main" id="{022D55F4-58C4-4515-A3FB-E33C94875CB1}"/>
              </a:ext>
            </a:extLst>
          </p:cNvPr>
          <p:cNvSpPr>
            <a:spLocks noGrp="1"/>
          </p:cNvSpPr>
          <p:nvPr>
            <p:ph idx="1"/>
          </p:nvPr>
        </p:nvSpPr>
        <p:spPr>
          <a:xfrm>
            <a:off x="7552944" y="1825625"/>
            <a:ext cx="3800856" cy="4303464"/>
          </a:xfrm>
        </p:spPr>
        <p:txBody>
          <a:bodyPr>
            <a:normAutofit lnSpcReduction="10000"/>
          </a:bodyPr>
          <a:lstStyle/>
          <a:p>
            <a:r>
              <a:rPr lang="en-US" sz="2000" dirty="0"/>
              <a:t>We can also use partitions with percentiles to determine the percentile of a specific subset of all rows. </a:t>
            </a:r>
          </a:p>
          <a:p>
            <a:r>
              <a:rPr lang="en-US" sz="2000" dirty="0"/>
              <a:t>When we are using partition by it with NTILEs, it means when we are calculating the divisions we are doing that for that specific window &amp; not for whole dataset. </a:t>
            </a:r>
          </a:p>
          <a:p>
            <a:r>
              <a:rPr lang="en-US" sz="2000" dirty="0"/>
              <a:t>Here, 1151 account has only 2 values 0 &amp; 50 therefore the values above 25 falls in the 2</a:t>
            </a:r>
            <a:r>
              <a:rPr lang="en-US" sz="2000" baseline="30000" dirty="0"/>
              <a:t>nd</a:t>
            </a:r>
            <a:r>
              <a:rPr lang="en-US" sz="2000" dirty="0"/>
              <a:t> half &amp; values below 25 falls in the lower half. </a:t>
            </a:r>
          </a:p>
          <a:p>
            <a:endParaRPr lang="en-US" sz="2000" dirty="0"/>
          </a:p>
          <a:p>
            <a:endParaRPr lang="en-US" sz="2000" dirty="0"/>
          </a:p>
          <a:p>
            <a:endParaRPr lang="en-US" sz="2000" dirty="0"/>
          </a:p>
        </p:txBody>
      </p:sp>
    </p:spTree>
    <p:extLst>
      <p:ext uri="{BB962C8B-B14F-4D97-AF65-F5344CB8AC3E}">
        <p14:creationId xmlns:p14="http://schemas.microsoft.com/office/powerpoint/2010/main" val="2361474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A4AD-8565-447A-B85A-F731FC6BBABE}"/>
              </a:ext>
            </a:extLst>
          </p:cNvPr>
          <p:cNvSpPr>
            <a:spLocks noGrp="1"/>
          </p:cNvSpPr>
          <p:nvPr>
            <p:ph type="title"/>
          </p:nvPr>
        </p:nvSpPr>
        <p:spPr/>
        <p:txBody>
          <a:bodyPr/>
          <a:lstStyle/>
          <a:p>
            <a:r>
              <a:rPr lang="en-US" dirty="0"/>
              <a:t>Quiz </a:t>
            </a:r>
          </a:p>
        </p:txBody>
      </p:sp>
      <p:pic>
        <p:nvPicPr>
          <p:cNvPr id="4" name="Content Placeholder 3">
            <a:extLst>
              <a:ext uri="{FF2B5EF4-FFF2-40B4-BE49-F238E27FC236}">
                <a16:creationId xmlns:a16="http://schemas.microsoft.com/office/drawing/2014/main" id="{8EEADC5D-BC10-4CDA-AC5D-4C134EE6C229}"/>
              </a:ext>
            </a:extLst>
          </p:cNvPr>
          <p:cNvPicPr>
            <a:picLocks noGrp="1" noChangeAspect="1"/>
          </p:cNvPicPr>
          <p:nvPr>
            <p:ph idx="1"/>
          </p:nvPr>
        </p:nvPicPr>
        <p:blipFill>
          <a:blip r:embed="rId2"/>
          <a:stretch>
            <a:fillRect/>
          </a:stretch>
        </p:blipFill>
        <p:spPr>
          <a:xfrm>
            <a:off x="3273683" y="1825625"/>
            <a:ext cx="5644634" cy="4351338"/>
          </a:xfrm>
          <a:prstGeom prst="rect">
            <a:avLst/>
          </a:prstGeom>
        </p:spPr>
      </p:pic>
    </p:spTree>
    <p:extLst>
      <p:ext uri="{BB962C8B-B14F-4D97-AF65-F5344CB8AC3E}">
        <p14:creationId xmlns:p14="http://schemas.microsoft.com/office/powerpoint/2010/main" val="982242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DF2C-4D1E-4A38-BB3E-9CB4E924EC62}"/>
              </a:ext>
            </a:extLst>
          </p:cNvPr>
          <p:cNvSpPr>
            <a:spLocks noGrp="1"/>
          </p:cNvSpPr>
          <p:nvPr>
            <p:ph type="title"/>
          </p:nvPr>
        </p:nvSpPr>
        <p:spPr>
          <a:xfrm>
            <a:off x="838200" y="365125"/>
            <a:ext cx="10515600" cy="1325563"/>
          </a:xfrm>
        </p:spPr>
        <p:txBody>
          <a:bodyPr/>
          <a:lstStyle/>
          <a:p>
            <a:r>
              <a:rPr lang="en-US" dirty="0"/>
              <a:t>Quiz Solution </a:t>
            </a:r>
          </a:p>
        </p:txBody>
      </p:sp>
      <p:pic>
        <p:nvPicPr>
          <p:cNvPr id="4" name="Content Placeholder 3">
            <a:extLst>
              <a:ext uri="{FF2B5EF4-FFF2-40B4-BE49-F238E27FC236}">
                <a16:creationId xmlns:a16="http://schemas.microsoft.com/office/drawing/2014/main" id="{482DD4F8-6C9A-4441-92B1-9EB8BF96CCE4}"/>
              </a:ext>
            </a:extLst>
          </p:cNvPr>
          <p:cNvPicPr>
            <a:picLocks noGrp="1" noChangeAspect="1"/>
          </p:cNvPicPr>
          <p:nvPr>
            <p:ph idx="1"/>
          </p:nvPr>
        </p:nvPicPr>
        <p:blipFill>
          <a:blip r:embed="rId2"/>
          <a:stretch>
            <a:fillRect/>
          </a:stretch>
        </p:blipFill>
        <p:spPr>
          <a:xfrm>
            <a:off x="4043680" y="104379"/>
            <a:ext cx="7576612" cy="6222772"/>
          </a:xfrm>
          <a:prstGeom prst="rect">
            <a:avLst/>
          </a:prstGeom>
        </p:spPr>
      </p:pic>
    </p:spTree>
    <p:extLst>
      <p:ext uri="{BB962C8B-B14F-4D97-AF65-F5344CB8AC3E}">
        <p14:creationId xmlns:p14="http://schemas.microsoft.com/office/powerpoint/2010/main" val="4213769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5770-8784-4A2A-AF3A-70571836225C}"/>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E8204384-3EAB-4211-976A-C75B03EBBC70}"/>
              </a:ext>
            </a:extLst>
          </p:cNvPr>
          <p:cNvSpPr>
            <a:spLocks noGrp="1"/>
          </p:cNvSpPr>
          <p:nvPr>
            <p:ph idx="1"/>
          </p:nvPr>
        </p:nvSpPr>
        <p:spPr/>
        <p:txBody>
          <a:bodyPr/>
          <a:lstStyle/>
          <a:p>
            <a:r>
              <a:rPr lang="en-US" dirty="0"/>
              <a:t>Creating windows</a:t>
            </a:r>
          </a:p>
          <a:p>
            <a:r>
              <a:rPr lang="en-US" dirty="0"/>
              <a:t>Advanced analysis </a:t>
            </a:r>
          </a:p>
          <a:p>
            <a:r>
              <a:rPr lang="en-US"/>
              <a:t>Do practice </a:t>
            </a:r>
          </a:p>
        </p:txBody>
      </p:sp>
    </p:spTree>
    <p:extLst>
      <p:ext uri="{BB962C8B-B14F-4D97-AF65-F5344CB8AC3E}">
        <p14:creationId xmlns:p14="http://schemas.microsoft.com/office/powerpoint/2010/main" val="3814181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AC29-EFD8-48C7-B0D5-FBB6D2327A29}"/>
              </a:ext>
            </a:extLst>
          </p:cNvPr>
          <p:cNvSpPr>
            <a:spLocks noGrp="1"/>
          </p:cNvSpPr>
          <p:nvPr>
            <p:ph type="title"/>
          </p:nvPr>
        </p:nvSpPr>
        <p:spPr/>
        <p:txBody>
          <a:bodyPr/>
          <a:lstStyle/>
          <a:p>
            <a:r>
              <a:rPr lang="en-US" dirty="0"/>
              <a:t>Window Function – Over &amp; Partition By </a:t>
            </a:r>
          </a:p>
        </p:txBody>
      </p:sp>
      <p:sp>
        <p:nvSpPr>
          <p:cNvPr id="3" name="Content Placeholder 2">
            <a:extLst>
              <a:ext uri="{FF2B5EF4-FFF2-40B4-BE49-F238E27FC236}">
                <a16:creationId xmlns:a16="http://schemas.microsoft.com/office/drawing/2014/main" id="{E3F8A538-BFD8-4BBF-AA7F-91EA1C497F12}"/>
              </a:ext>
            </a:extLst>
          </p:cNvPr>
          <p:cNvSpPr>
            <a:spLocks noGrp="1"/>
          </p:cNvSpPr>
          <p:nvPr>
            <p:ph idx="1"/>
          </p:nvPr>
        </p:nvSpPr>
        <p:spPr>
          <a:xfrm>
            <a:off x="913614" y="1690688"/>
            <a:ext cx="10515600" cy="4351338"/>
          </a:xfrm>
        </p:spPr>
        <p:txBody>
          <a:bodyPr>
            <a:normAutofit fontScale="92500"/>
          </a:bodyPr>
          <a:lstStyle/>
          <a:p>
            <a:r>
              <a:rPr lang="en-US" b="1" dirty="0"/>
              <a:t>OVER</a:t>
            </a:r>
            <a:r>
              <a:rPr lang="en-US" dirty="0"/>
              <a:t> and </a:t>
            </a:r>
            <a:r>
              <a:rPr lang="en-US" b="1" dirty="0"/>
              <a:t>PARTITION BY</a:t>
            </a:r>
            <a:r>
              <a:rPr lang="en-US" dirty="0"/>
              <a:t>. These are key to window functions.</a:t>
            </a:r>
          </a:p>
          <a:p>
            <a:r>
              <a:rPr lang="en-US" dirty="0"/>
              <a:t>Not every function use </a:t>
            </a:r>
            <a:r>
              <a:rPr lang="en-US" b="1" dirty="0"/>
              <a:t>PARTITION BY, </a:t>
            </a:r>
            <a:r>
              <a:rPr lang="en-US" dirty="0"/>
              <a:t> we can also use ORDER BY or no statement at all depending upon the query. </a:t>
            </a:r>
          </a:p>
          <a:p>
            <a:r>
              <a:rPr lang="en-US" dirty="0"/>
              <a:t> A window function call always contain an OVER clause. </a:t>
            </a:r>
          </a:p>
          <a:p>
            <a:r>
              <a:rPr lang="en-US" dirty="0"/>
              <a:t>OVER clause determines exactly how the rows of the query are split up for processing by window function. </a:t>
            </a:r>
          </a:p>
          <a:p>
            <a:r>
              <a:rPr lang="en-US" dirty="0"/>
              <a:t>The partition by list within OVER specifies dividing the rows into groups, or partitions, that share the same values of the PARTITION BY expression. </a:t>
            </a:r>
          </a:p>
          <a:p>
            <a:r>
              <a:rPr lang="en-US" dirty="0"/>
              <a:t>For each row, the window function is computed across the rows that fall into the same partition as the current row. </a:t>
            </a:r>
          </a:p>
          <a:p>
            <a:endParaRPr lang="en-US" dirty="0"/>
          </a:p>
          <a:p>
            <a:endParaRPr lang="en-US" dirty="0"/>
          </a:p>
        </p:txBody>
      </p:sp>
    </p:spTree>
    <p:extLst>
      <p:ext uri="{BB962C8B-B14F-4D97-AF65-F5344CB8AC3E}">
        <p14:creationId xmlns:p14="http://schemas.microsoft.com/office/powerpoint/2010/main" val="2708532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FDACB-ED64-4364-A04E-F99B200815A8}"/>
              </a:ext>
            </a:extLst>
          </p:cNvPr>
          <p:cNvSpPr>
            <a:spLocks noGrp="1"/>
          </p:cNvSpPr>
          <p:nvPr>
            <p:ph type="title"/>
          </p:nvPr>
        </p:nvSpPr>
        <p:spPr>
          <a:xfrm>
            <a:off x="838200" y="365126"/>
            <a:ext cx="10515600" cy="1288784"/>
          </a:xfrm>
        </p:spPr>
        <p:txBody>
          <a:bodyPr>
            <a:normAutofit/>
          </a:bodyPr>
          <a:lstStyle/>
          <a:p>
            <a:r>
              <a:rPr lang="en-US" sz="4000"/>
              <a:t>Window Function Example </a:t>
            </a:r>
          </a:p>
        </p:txBody>
      </p:sp>
      <p:sp>
        <p:nvSpPr>
          <p:cNvPr id="14" name="Content Placeholder 7">
            <a:extLst>
              <a:ext uri="{FF2B5EF4-FFF2-40B4-BE49-F238E27FC236}">
                <a16:creationId xmlns:a16="http://schemas.microsoft.com/office/drawing/2014/main" id="{6F744D00-8775-4DBA-B751-85EEC7D11374}"/>
              </a:ext>
            </a:extLst>
          </p:cNvPr>
          <p:cNvSpPr>
            <a:spLocks noGrp="1"/>
          </p:cNvSpPr>
          <p:nvPr>
            <p:ph idx="1"/>
          </p:nvPr>
        </p:nvSpPr>
        <p:spPr>
          <a:xfrm>
            <a:off x="7552944" y="1825625"/>
            <a:ext cx="3800856" cy="4303464"/>
          </a:xfrm>
        </p:spPr>
        <p:txBody>
          <a:bodyPr>
            <a:normAutofit lnSpcReduction="10000"/>
          </a:bodyPr>
          <a:lstStyle/>
          <a:p>
            <a:r>
              <a:rPr lang="en-US" sz="2000" dirty="0"/>
              <a:t>The first three output columns come directly from the table </a:t>
            </a:r>
            <a:r>
              <a:rPr lang="en-US" sz="2000" dirty="0" err="1"/>
              <a:t>empsalary</a:t>
            </a:r>
            <a:r>
              <a:rPr lang="en-US" sz="2000" dirty="0"/>
              <a:t>.</a:t>
            </a:r>
          </a:p>
          <a:p>
            <a:r>
              <a:rPr lang="en-US" sz="2000" dirty="0"/>
              <a:t>There is one output row for each row in the table. </a:t>
            </a:r>
          </a:p>
          <a:p>
            <a:r>
              <a:rPr lang="en-US" sz="2000" dirty="0"/>
              <a:t>The fourth column represents an average taken across all the table rows that have the same </a:t>
            </a:r>
            <a:r>
              <a:rPr lang="en-US" sz="2000" dirty="0" err="1"/>
              <a:t>depname</a:t>
            </a:r>
            <a:r>
              <a:rPr lang="en-US" sz="2000" dirty="0"/>
              <a:t>. </a:t>
            </a:r>
          </a:p>
          <a:p>
            <a:r>
              <a:rPr lang="en-US" sz="2000" dirty="0"/>
              <a:t>This is same as the regular avg aggregate but the over clause makes it to be treated as a window function &amp; computed across an appropriate set of rows. </a:t>
            </a:r>
          </a:p>
        </p:txBody>
      </p:sp>
      <p:pic>
        <p:nvPicPr>
          <p:cNvPr id="5" name="Picture 4">
            <a:extLst>
              <a:ext uri="{FF2B5EF4-FFF2-40B4-BE49-F238E27FC236}">
                <a16:creationId xmlns:a16="http://schemas.microsoft.com/office/drawing/2014/main" id="{6826E54C-C3A2-4730-BFA3-58D114E6EA5F}"/>
              </a:ext>
            </a:extLst>
          </p:cNvPr>
          <p:cNvPicPr>
            <a:picLocks noChangeAspect="1"/>
          </p:cNvPicPr>
          <p:nvPr/>
        </p:nvPicPr>
        <p:blipFill>
          <a:blip r:embed="rId2"/>
          <a:stretch>
            <a:fillRect/>
          </a:stretch>
        </p:blipFill>
        <p:spPr>
          <a:xfrm>
            <a:off x="72755" y="1725646"/>
            <a:ext cx="7143750" cy="3562350"/>
          </a:xfrm>
          <a:prstGeom prst="rect">
            <a:avLst/>
          </a:prstGeom>
        </p:spPr>
      </p:pic>
    </p:spTree>
    <p:extLst>
      <p:ext uri="{BB962C8B-B14F-4D97-AF65-F5344CB8AC3E}">
        <p14:creationId xmlns:p14="http://schemas.microsoft.com/office/powerpoint/2010/main" val="298747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676578-9BF0-4F0A-A5B7-BB34EABB01C9}"/>
              </a:ext>
            </a:extLst>
          </p:cNvPr>
          <p:cNvSpPr>
            <a:spLocks noGrp="1"/>
          </p:cNvSpPr>
          <p:nvPr>
            <p:ph type="title"/>
          </p:nvPr>
        </p:nvSpPr>
        <p:spPr>
          <a:xfrm>
            <a:off x="643467" y="321734"/>
            <a:ext cx="10905066" cy="1135737"/>
          </a:xfrm>
        </p:spPr>
        <p:txBody>
          <a:bodyPr>
            <a:normAutofit/>
          </a:bodyPr>
          <a:lstStyle/>
          <a:p>
            <a:r>
              <a:rPr lang="en-US" sz="3600" dirty="0"/>
              <a:t>Window Function – Running Total – Daily </a:t>
            </a:r>
          </a:p>
        </p:txBody>
      </p:sp>
      <p:sp>
        <p:nvSpPr>
          <p:cNvPr id="3" name="Content Placeholder 2">
            <a:extLst>
              <a:ext uri="{FF2B5EF4-FFF2-40B4-BE49-F238E27FC236}">
                <a16:creationId xmlns:a16="http://schemas.microsoft.com/office/drawing/2014/main" id="{BC51CA84-F082-405B-8C80-43DEE543423A}"/>
              </a:ext>
            </a:extLst>
          </p:cNvPr>
          <p:cNvSpPr>
            <a:spLocks noGrp="1"/>
          </p:cNvSpPr>
          <p:nvPr>
            <p:ph idx="1"/>
          </p:nvPr>
        </p:nvSpPr>
        <p:spPr>
          <a:xfrm>
            <a:off x="643469" y="1782981"/>
            <a:ext cx="4008384" cy="4393982"/>
          </a:xfrm>
        </p:spPr>
        <p:txBody>
          <a:bodyPr>
            <a:normAutofit/>
          </a:bodyPr>
          <a:lstStyle/>
          <a:p>
            <a:r>
              <a:rPr lang="en-US" sz="2000" dirty="0"/>
              <a:t>How much paper parch &amp; </a:t>
            </a:r>
            <a:r>
              <a:rPr lang="en-US" sz="2000" dirty="0" err="1"/>
              <a:t>posey</a:t>
            </a:r>
            <a:r>
              <a:rPr lang="en-US" sz="2000" dirty="0"/>
              <a:t> have sold today ? </a:t>
            </a:r>
          </a:p>
          <a:p>
            <a:r>
              <a:rPr lang="en-US" sz="2000" dirty="0"/>
              <a:t>Adding over designates it is a window function. </a:t>
            </a:r>
          </a:p>
          <a:p>
            <a:r>
              <a:rPr lang="en-US" sz="2000" dirty="0"/>
              <a:t>“take the sum of standard quantity across all rows leading up to a given row in order by occurred at”</a:t>
            </a:r>
          </a:p>
          <a:p>
            <a:r>
              <a:rPr lang="en-US" sz="2000" dirty="0"/>
              <a:t>Here the window function is applied over entire dataset.</a:t>
            </a:r>
            <a:br>
              <a:rPr lang="en-US" sz="2000" dirty="0"/>
            </a:br>
            <a:endParaRPr lang="en-US" sz="2000" dirty="0"/>
          </a:p>
          <a:p>
            <a:endParaRPr lang="en-US" sz="2000" dirty="0"/>
          </a:p>
        </p:txBody>
      </p:sp>
      <p:grpSp>
        <p:nvGrpSpPr>
          <p:cNvPr id="13" name="Group 1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576AC1EF-785B-49D5-9E9E-51F5DA241649}"/>
              </a:ext>
            </a:extLst>
          </p:cNvPr>
          <p:cNvPicPr>
            <a:picLocks noChangeAspect="1"/>
          </p:cNvPicPr>
          <p:nvPr/>
        </p:nvPicPr>
        <p:blipFill>
          <a:blip r:embed="rId2"/>
          <a:stretch>
            <a:fillRect/>
          </a:stretch>
        </p:blipFill>
        <p:spPr>
          <a:xfrm>
            <a:off x="5295319" y="2294105"/>
            <a:ext cx="6253211" cy="1094311"/>
          </a:xfrm>
          <a:prstGeom prst="rect">
            <a:avLst/>
          </a:prstGeom>
        </p:spPr>
      </p:pic>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5147A46-C104-4F99-A56D-14406796DFD5}"/>
              </a:ext>
            </a:extLst>
          </p:cNvPr>
          <p:cNvPicPr>
            <a:picLocks noChangeAspect="1"/>
          </p:cNvPicPr>
          <p:nvPr/>
        </p:nvPicPr>
        <p:blipFill>
          <a:blip r:embed="rId3"/>
          <a:stretch>
            <a:fillRect/>
          </a:stretch>
        </p:blipFill>
        <p:spPr>
          <a:xfrm>
            <a:off x="1458721" y="5668907"/>
            <a:ext cx="10733278" cy="1368492"/>
          </a:xfrm>
          <a:prstGeom prst="rect">
            <a:avLst/>
          </a:prstGeom>
        </p:spPr>
      </p:pic>
    </p:spTree>
    <p:extLst>
      <p:ext uri="{BB962C8B-B14F-4D97-AF65-F5344CB8AC3E}">
        <p14:creationId xmlns:p14="http://schemas.microsoft.com/office/powerpoint/2010/main" val="3105087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3" name="Rectangle 12">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1D979F-7006-423B-AE28-D907B38EF502}"/>
              </a:ext>
            </a:extLst>
          </p:cNvPr>
          <p:cNvSpPr>
            <a:spLocks noGrp="1"/>
          </p:cNvSpPr>
          <p:nvPr>
            <p:ph type="title"/>
          </p:nvPr>
        </p:nvSpPr>
        <p:spPr>
          <a:xfrm>
            <a:off x="643467" y="321734"/>
            <a:ext cx="10905066" cy="1135737"/>
          </a:xfrm>
        </p:spPr>
        <p:txBody>
          <a:bodyPr>
            <a:normAutofit/>
          </a:bodyPr>
          <a:lstStyle/>
          <a:p>
            <a:r>
              <a:rPr lang="en-US" sz="3600"/>
              <a:t>Window Function – Running Total – Partition By </a:t>
            </a:r>
          </a:p>
        </p:txBody>
      </p:sp>
      <p:pic>
        <p:nvPicPr>
          <p:cNvPr id="4" name="Picture 3">
            <a:extLst>
              <a:ext uri="{FF2B5EF4-FFF2-40B4-BE49-F238E27FC236}">
                <a16:creationId xmlns:a16="http://schemas.microsoft.com/office/drawing/2014/main" id="{D9604D7D-98B7-4378-A3F0-B2F269CE1719}"/>
              </a:ext>
            </a:extLst>
          </p:cNvPr>
          <p:cNvPicPr>
            <a:picLocks noChangeAspect="1"/>
          </p:cNvPicPr>
          <p:nvPr/>
        </p:nvPicPr>
        <p:blipFill>
          <a:blip r:embed="rId2"/>
          <a:stretch>
            <a:fillRect/>
          </a:stretch>
        </p:blipFill>
        <p:spPr>
          <a:xfrm>
            <a:off x="-2958943" y="2099287"/>
            <a:ext cx="10631125" cy="1435201"/>
          </a:xfrm>
          <a:prstGeom prst="rect">
            <a:avLst/>
          </a:prstGeom>
        </p:spPr>
      </p:pic>
      <p:pic>
        <p:nvPicPr>
          <p:cNvPr id="5" name="Picture 4">
            <a:extLst>
              <a:ext uri="{FF2B5EF4-FFF2-40B4-BE49-F238E27FC236}">
                <a16:creationId xmlns:a16="http://schemas.microsoft.com/office/drawing/2014/main" id="{52066EDF-D2D8-4B21-BF7E-7C0BB84D25A3}"/>
              </a:ext>
            </a:extLst>
          </p:cNvPr>
          <p:cNvPicPr>
            <a:picLocks noChangeAspect="1"/>
          </p:cNvPicPr>
          <p:nvPr/>
        </p:nvPicPr>
        <p:blipFill>
          <a:blip r:embed="rId3"/>
          <a:stretch>
            <a:fillRect/>
          </a:stretch>
        </p:blipFill>
        <p:spPr>
          <a:xfrm>
            <a:off x="-2830813" y="3598640"/>
            <a:ext cx="10502995" cy="1155327"/>
          </a:xfrm>
          <a:prstGeom prst="rect">
            <a:avLst/>
          </a:prstGeom>
        </p:spPr>
      </p:pic>
      <p:sp>
        <p:nvSpPr>
          <p:cNvPr id="3" name="Content Placeholder 2">
            <a:extLst>
              <a:ext uri="{FF2B5EF4-FFF2-40B4-BE49-F238E27FC236}">
                <a16:creationId xmlns:a16="http://schemas.microsoft.com/office/drawing/2014/main" id="{D3456C8B-5260-4CB0-8229-BDBC28653539}"/>
              </a:ext>
            </a:extLst>
          </p:cNvPr>
          <p:cNvSpPr>
            <a:spLocks noGrp="1"/>
          </p:cNvSpPr>
          <p:nvPr>
            <p:ph idx="1"/>
          </p:nvPr>
        </p:nvSpPr>
        <p:spPr>
          <a:xfrm>
            <a:off x="7544052" y="1782981"/>
            <a:ext cx="4004479" cy="4393982"/>
          </a:xfrm>
        </p:spPr>
        <p:txBody>
          <a:bodyPr>
            <a:normAutofit/>
          </a:bodyPr>
          <a:lstStyle/>
          <a:p>
            <a:r>
              <a:rPr lang="en-US" sz="2000" dirty="0"/>
              <a:t>To narrow the window from the entire dataset to the individual groups within a dataset we use partition by function. </a:t>
            </a:r>
          </a:p>
          <a:p>
            <a:r>
              <a:rPr lang="en-US" sz="2000" dirty="0"/>
              <a:t>This query now groups &amp; orders by the month in which the transaction occurred. </a:t>
            </a:r>
          </a:p>
          <a:p>
            <a:r>
              <a:rPr lang="en-US" sz="2000" dirty="0"/>
              <a:t>Within each month we are ordering by the occurred at column </a:t>
            </a:r>
          </a:p>
          <a:p>
            <a:r>
              <a:rPr lang="en-US" sz="2000" dirty="0"/>
              <a:t>Running total here sums across the current row &amp; all </a:t>
            </a:r>
            <a:r>
              <a:rPr lang="en-US" sz="2000" dirty="0" err="1"/>
              <a:t>prevous</a:t>
            </a:r>
            <a:r>
              <a:rPr lang="en-US" sz="2000" dirty="0"/>
              <a:t> rows of std qty. </a:t>
            </a:r>
          </a:p>
        </p:txBody>
      </p:sp>
      <p:grpSp>
        <p:nvGrpSpPr>
          <p:cNvPr id="16" name="Group 15">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7" name="Isosceles Triangle 16">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658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817C03-7D6A-4DA2-839E-2706137D310D}"/>
              </a:ext>
            </a:extLst>
          </p:cNvPr>
          <p:cNvSpPr>
            <a:spLocks noGrp="1"/>
          </p:cNvSpPr>
          <p:nvPr>
            <p:ph type="title"/>
          </p:nvPr>
        </p:nvSpPr>
        <p:spPr>
          <a:xfrm>
            <a:off x="643467" y="321734"/>
            <a:ext cx="10905066" cy="1135737"/>
          </a:xfrm>
        </p:spPr>
        <p:txBody>
          <a:bodyPr>
            <a:normAutofit/>
          </a:bodyPr>
          <a:lstStyle/>
          <a:p>
            <a:r>
              <a:rPr lang="en-US" sz="3600"/>
              <a:t>Running the same query without order by </a:t>
            </a:r>
          </a:p>
        </p:txBody>
      </p:sp>
      <p:sp>
        <p:nvSpPr>
          <p:cNvPr id="16" name="Content Placeholder 15">
            <a:extLst>
              <a:ext uri="{FF2B5EF4-FFF2-40B4-BE49-F238E27FC236}">
                <a16:creationId xmlns:a16="http://schemas.microsoft.com/office/drawing/2014/main" id="{B548C892-E9D3-4C09-8B99-C9D0F0AD1CCA}"/>
              </a:ext>
            </a:extLst>
          </p:cNvPr>
          <p:cNvSpPr>
            <a:spLocks noGrp="1"/>
          </p:cNvSpPr>
          <p:nvPr>
            <p:ph idx="1"/>
          </p:nvPr>
        </p:nvSpPr>
        <p:spPr>
          <a:xfrm>
            <a:off x="643469" y="1782981"/>
            <a:ext cx="4008384" cy="4393982"/>
          </a:xfrm>
        </p:spPr>
        <p:txBody>
          <a:bodyPr>
            <a:normAutofit/>
          </a:bodyPr>
          <a:lstStyle/>
          <a:p>
            <a:r>
              <a:rPr lang="en-US" sz="2000" dirty="0"/>
              <a:t>Order by while ordering works the same as normal order by however it treats each partition separate. </a:t>
            </a:r>
          </a:p>
          <a:p>
            <a:r>
              <a:rPr lang="en-US" sz="2000" dirty="0"/>
              <a:t>Without order by each value will be a sum of all std qty in its respective month. </a:t>
            </a:r>
          </a:p>
          <a:p>
            <a:endParaRPr lang="en-US" sz="2000" dirty="0"/>
          </a:p>
        </p:txBody>
      </p:sp>
      <p:grpSp>
        <p:nvGrpSpPr>
          <p:cNvPr id="21" name="Group 2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2" name="Rectangle 2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Content Placeholder 3">
            <a:extLst>
              <a:ext uri="{FF2B5EF4-FFF2-40B4-BE49-F238E27FC236}">
                <a16:creationId xmlns:a16="http://schemas.microsoft.com/office/drawing/2014/main" id="{192549BC-5D4D-4C6C-BE11-35A4189A17D0}"/>
              </a:ext>
            </a:extLst>
          </p:cNvPr>
          <p:cNvPicPr>
            <a:picLocks noChangeAspect="1"/>
          </p:cNvPicPr>
          <p:nvPr/>
        </p:nvPicPr>
        <p:blipFill>
          <a:blip r:embed="rId3"/>
          <a:stretch>
            <a:fillRect/>
          </a:stretch>
        </p:blipFill>
        <p:spPr>
          <a:xfrm>
            <a:off x="4651853" y="2236098"/>
            <a:ext cx="8651242" cy="1513966"/>
          </a:xfrm>
          <a:prstGeom prst="rect">
            <a:avLst/>
          </a:prstGeom>
        </p:spPr>
      </p:pic>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5F75B503-C794-4F89-9126-8AC6465D663A}"/>
              </a:ext>
            </a:extLst>
          </p:cNvPr>
          <p:cNvPicPr>
            <a:picLocks noChangeAspect="1"/>
          </p:cNvPicPr>
          <p:nvPr/>
        </p:nvPicPr>
        <p:blipFill>
          <a:blip r:embed="rId4"/>
          <a:stretch>
            <a:fillRect/>
          </a:stretch>
        </p:blipFill>
        <p:spPr>
          <a:xfrm>
            <a:off x="327349" y="4015131"/>
            <a:ext cx="12732450" cy="1018596"/>
          </a:xfrm>
          <a:prstGeom prst="rect">
            <a:avLst/>
          </a:prstGeom>
        </p:spPr>
      </p:pic>
    </p:spTree>
    <p:extLst>
      <p:ext uri="{BB962C8B-B14F-4D97-AF65-F5344CB8AC3E}">
        <p14:creationId xmlns:p14="http://schemas.microsoft.com/office/powerpoint/2010/main" val="3240455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2079</Words>
  <Application>Microsoft Office PowerPoint</Application>
  <PresentationFormat>Widescreen</PresentationFormat>
  <Paragraphs>179</Paragraphs>
  <Slides>48</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Advanced SQL </vt:lpstr>
      <vt:lpstr>Why Window Function </vt:lpstr>
      <vt:lpstr>Window Function – Introduction </vt:lpstr>
      <vt:lpstr>Window Function vs Aggregate Function </vt:lpstr>
      <vt:lpstr>Window Function – Over &amp; Partition By </vt:lpstr>
      <vt:lpstr>Window Function Example </vt:lpstr>
      <vt:lpstr>Window Function – Running Total – Daily </vt:lpstr>
      <vt:lpstr>Window Function – Running Total – Partition By </vt:lpstr>
      <vt:lpstr>Running the same query without order by </vt:lpstr>
      <vt:lpstr>Important </vt:lpstr>
      <vt:lpstr>Window Function – Quiz 1 </vt:lpstr>
      <vt:lpstr>Quiz Solution </vt:lpstr>
      <vt:lpstr>Quiz 2 : Creating a Partitioned Running Total Using Window Functions</vt:lpstr>
      <vt:lpstr>Effect of removing order by </vt:lpstr>
      <vt:lpstr>Read Stack overflow examples on this link </vt:lpstr>
      <vt:lpstr>ROW Number </vt:lpstr>
      <vt:lpstr>ROW NUMBER – Simple Example </vt:lpstr>
      <vt:lpstr>Row Number – Simple example 2 </vt:lpstr>
      <vt:lpstr>Row Number &amp; Partition By Clause </vt:lpstr>
      <vt:lpstr>Rank </vt:lpstr>
      <vt:lpstr>Rank VS Row With example </vt:lpstr>
      <vt:lpstr>Dense Rank </vt:lpstr>
      <vt:lpstr>Quiz Row Number &amp; Rank </vt:lpstr>
      <vt:lpstr>Aggregates in Window Function</vt:lpstr>
      <vt:lpstr>Aggregates in Window Function – Example </vt:lpstr>
      <vt:lpstr>Aggregates in Window Function – Example Continued </vt:lpstr>
      <vt:lpstr>Quiz Aggregates in Window Functions with and without ORDER BY</vt:lpstr>
      <vt:lpstr>Quiz Udacity Explanation</vt:lpstr>
      <vt:lpstr>Stack Overflow Explanation </vt:lpstr>
      <vt:lpstr>Aliases for Multiple Window Functions</vt:lpstr>
      <vt:lpstr>How to use Alias. </vt:lpstr>
      <vt:lpstr>Final version after aliasing</vt:lpstr>
      <vt:lpstr>Using Alias – Example </vt:lpstr>
      <vt:lpstr>Comparing a Row to Previous Row -1  </vt:lpstr>
      <vt:lpstr>Lag &amp; Lead </vt:lpstr>
      <vt:lpstr>Lag &amp; lead Differences </vt:lpstr>
      <vt:lpstr>Scenarios for using LAG &amp; LEAD  </vt:lpstr>
      <vt:lpstr>Scenarios for using LAG &amp; LEAD – Example 1 </vt:lpstr>
      <vt:lpstr>Scenarios for using LAG &amp; LEAD – Example 2</vt:lpstr>
      <vt:lpstr>Quiz – Comparing a Row to Previous Row </vt:lpstr>
      <vt:lpstr>Percentiles – Ntile window Function  </vt:lpstr>
      <vt:lpstr>NTILE Window Function – why  </vt:lpstr>
      <vt:lpstr>Syntax &amp; Usage </vt:lpstr>
      <vt:lpstr>NTILE Example </vt:lpstr>
      <vt:lpstr>Ntiles &amp; Partition by  </vt:lpstr>
      <vt:lpstr>Quiz </vt:lpstr>
      <vt:lpstr>Quiz Solution </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SQL </dc:title>
  <dc:creator>waleed sial</dc:creator>
  <cp:lastModifiedBy>waleed sial</cp:lastModifiedBy>
  <cp:revision>8</cp:revision>
  <dcterms:created xsi:type="dcterms:W3CDTF">2020-07-12T21:11:52Z</dcterms:created>
  <dcterms:modified xsi:type="dcterms:W3CDTF">2020-07-12T21:27:07Z</dcterms:modified>
</cp:coreProperties>
</file>